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65" r:id="rId8"/>
    <p:sldId id="262"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2" r:id="rId23"/>
    <p:sldId id="278" r:id="rId24"/>
    <p:sldId id="279" r:id="rId25"/>
    <p:sldId id="280"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jandra jimenez" initials="a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84"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16T09:46:14.323"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299672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1020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99482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s-ES" smtClean="0"/>
              <a:t>Haga clic para modificar el estilo de título del patrón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s-ES" smtClean="0"/>
              <a:t>Haga clic para modificar el estilo de texto del patrón</a:t>
            </a:r>
          </a:p>
        </p:txBody>
      </p:sp>
      <p:sp>
        <p:nvSpPr>
          <p:cNvPr id="2" name="Date Placeholder 1"/>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886469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641855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221939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405531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231649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371232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14765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150877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121434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F25170C-3EF8-4BD1-BD01-B01ABE493BD1}" type="datetimeFigureOut">
              <a:rPr lang="es-CO" smtClean="0"/>
              <a:pPr/>
              <a:t>04/11/2014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897089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s-ES" smtClean="0"/>
              <a:t>Haga clic para modificar el estilo de título del patrón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885810" y="6041362"/>
            <a:ext cx="976879" cy="365125"/>
          </a:xfrm>
        </p:spPr>
        <p:txBody>
          <a:bodyPr/>
          <a:lstStyle/>
          <a:p>
            <a:fld id="{BF25170C-3EF8-4BD1-BD01-B01ABE493BD1}" type="datetimeFigureOut">
              <a:rPr lang="es-CO" smtClean="0"/>
              <a:pPr/>
              <a:t>04/11/2014</a:t>
            </a:fld>
            <a:endParaRPr lang="es-CO" dirty="0"/>
          </a:p>
        </p:txBody>
      </p:sp>
      <p:sp>
        <p:nvSpPr>
          <p:cNvPr id="6" name="Footer Placeholder 5"/>
          <p:cNvSpPr>
            <a:spLocks noGrp="1"/>
          </p:cNvSpPr>
          <p:nvPr>
            <p:ph type="ftr" sz="quarter" idx="11"/>
          </p:nvPr>
        </p:nvSpPr>
        <p:spPr>
          <a:xfrm>
            <a:off x="590396" y="6041362"/>
            <a:ext cx="3295413" cy="365125"/>
          </a:xfrm>
        </p:spPr>
        <p:txBody>
          <a:bodyPr/>
          <a:lstStyle/>
          <a:p>
            <a:endParaRPr lang="es-CO" dirty="0"/>
          </a:p>
        </p:txBody>
      </p:sp>
      <p:sp>
        <p:nvSpPr>
          <p:cNvPr id="7" name="Slide Number Placeholder 6"/>
          <p:cNvSpPr>
            <a:spLocks noGrp="1"/>
          </p:cNvSpPr>
          <p:nvPr>
            <p:ph type="sldNum" sz="quarter" idx="12"/>
          </p:nvPr>
        </p:nvSpPr>
        <p:spPr>
          <a:xfrm>
            <a:off x="4862689" y="5915888"/>
            <a:ext cx="1062155" cy="490599"/>
          </a:xfrm>
        </p:spPr>
        <p:txBody>
          <a:body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230164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s-CO"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F25170C-3EF8-4BD1-BD01-B01ABE493BD1}" type="datetimeFigureOut">
              <a:rPr lang="es-CO" smtClean="0"/>
              <a:pPr/>
              <a:t>04/11/2014</a:t>
            </a:fld>
            <a:endParaRPr lang="es-CO"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52289CC-798E-4279-98CD-B89500D3D964}" type="slidenum">
              <a:rPr lang="es-CO" smtClean="0"/>
              <a:pPr/>
              <a:t>‹Nº›</a:t>
            </a:fld>
            <a:endParaRPr lang="es-CO" dirty="0"/>
          </a:p>
        </p:txBody>
      </p:sp>
    </p:spTree>
    <p:extLst>
      <p:ext uri="{BB962C8B-B14F-4D97-AF65-F5344CB8AC3E}">
        <p14:creationId xmlns:p14="http://schemas.microsoft.com/office/powerpoint/2010/main" val="526063540"/>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4749" y="204765"/>
            <a:ext cx="7164141" cy="1107996"/>
          </a:xfrm>
          <a:prstGeom prst="rect">
            <a:avLst/>
          </a:prstGeom>
          <a:noFill/>
        </p:spPr>
        <p:txBody>
          <a:bodyPr wrap="none" rtlCol="0">
            <a:spAutoFit/>
          </a:bodyPr>
          <a:lstStyle/>
          <a:p>
            <a:pPr algn="ctr"/>
            <a:r>
              <a:rPr lang="es-CO" sz="6600" b="1" dirty="0" smtClean="0">
                <a:latin typeface="Baskerville Old Face" panose="02020602080505020303" pitchFamily="18" charset="0"/>
              </a:rPr>
              <a:t>Teoría Sociológica I </a:t>
            </a:r>
            <a:endParaRPr lang="es-CO" sz="6600" b="1" dirty="0">
              <a:latin typeface="Baskerville Old Face" panose="02020602080505020303" pitchFamily="18" charset="0"/>
            </a:endParaRPr>
          </a:p>
        </p:txBody>
      </p:sp>
      <p:sp>
        <p:nvSpPr>
          <p:cNvPr id="5" name="CuadroTexto 4"/>
          <p:cNvSpPr txBox="1"/>
          <p:nvPr/>
        </p:nvSpPr>
        <p:spPr>
          <a:xfrm rot="599062">
            <a:off x="3499844" y="1594283"/>
            <a:ext cx="4639568" cy="668532"/>
          </a:xfrm>
          <a:prstGeom prst="rect">
            <a:avLst/>
          </a:prstGeom>
          <a:noFill/>
        </p:spPr>
        <p:txBody>
          <a:bodyPr wrap="square" rtlCol="0">
            <a:spAutoFit/>
          </a:bodyPr>
          <a:lstStyle/>
          <a:p>
            <a:pPr algn="r"/>
            <a:r>
              <a:rPr lang="es-CO" sz="3600" b="1" dirty="0" smtClean="0">
                <a:latin typeface="Baskerville Old Face" panose="02020602080505020303" pitchFamily="18" charset="0"/>
              </a:rPr>
              <a:t>Vanesa Marín Zuluaga</a:t>
            </a:r>
            <a:endParaRPr lang="es-CO" sz="3600" b="1" dirty="0">
              <a:latin typeface="Baskerville Old Face" panose="02020602080505020303" pitchFamily="18" charset="0"/>
            </a:endParaRPr>
          </a:p>
        </p:txBody>
      </p:sp>
      <p:sp>
        <p:nvSpPr>
          <p:cNvPr id="7" name="CuadroTexto 6"/>
          <p:cNvSpPr txBox="1"/>
          <p:nvPr/>
        </p:nvSpPr>
        <p:spPr>
          <a:xfrm rot="585348">
            <a:off x="3507496" y="3795340"/>
            <a:ext cx="3358935" cy="646331"/>
          </a:xfrm>
          <a:prstGeom prst="rect">
            <a:avLst/>
          </a:prstGeom>
          <a:noFill/>
        </p:spPr>
        <p:txBody>
          <a:bodyPr wrap="square" rtlCol="0">
            <a:spAutoFit/>
          </a:bodyPr>
          <a:lstStyle/>
          <a:p>
            <a:pPr algn="r"/>
            <a:r>
              <a:rPr lang="es-CO" sz="3600" b="1" dirty="0" smtClean="0">
                <a:latin typeface="Baskerville Old Face" panose="02020602080505020303" pitchFamily="18" charset="0"/>
              </a:rPr>
              <a:t>Jenny Gutiérrez </a:t>
            </a:r>
            <a:endParaRPr lang="es-CO" sz="3600" b="1" dirty="0">
              <a:latin typeface="Baskerville Old Face" panose="02020602080505020303" pitchFamily="18" charset="0"/>
            </a:endParaRPr>
          </a:p>
        </p:txBody>
      </p:sp>
      <p:sp>
        <p:nvSpPr>
          <p:cNvPr id="9" name="CuadroTexto 8"/>
          <p:cNvSpPr txBox="1"/>
          <p:nvPr/>
        </p:nvSpPr>
        <p:spPr>
          <a:xfrm>
            <a:off x="1009811" y="5577055"/>
            <a:ext cx="10902344" cy="1015663"/>
          </a:xfrm>
          <a:prstGeom prst="rect">
            <a:avLst/>
          </a:prstGeom>
          <a:noFill/>
        </p:spPr>
        <p:txBody>
          <a:bodyPr wrap="none" rtlCol="0">
            <a:spAutoFit/>
          </a:bodyPr>
          <a:lstStyle/>
          <a:p>
            <a:r>
              <a:rPr lang="es-ES" sz="6000" b="1" dirty="0" smtClean="0">
                <a:latin typeface="Baskerville Old Face" panose="02020602080505020303" pitchFamily="18" charset="0"/>
              </a:rPr>
              <a:t> George Simmel,</a:t>
            </a:r>
            <a:r>
              <a:rPr lang="es-ES" sz="6000" b="1" dirty="0">
                <a:latin typeface="Baskerville Old Face" panose="02020602080505020303" pitchFamily="18" charset="0"/>
              </a:rPr>
              <a:t> </a:t>
            </a:r>
            <a:r>
              <a:rPr lang="es-ES" sz="6000" b="1" dirty="0" smtClean="0">
                <a:latin typeface="Baskerville Old Face" panose="02020602080505020303" pitchFamily="18" charset="0"/>
              </a:rPr>
              <a:t>Sobre la Aventura</a:t>
            </a:r>
            <a:endParaRPr lang="es-CO" sz="6000" b="1" dirty="0">
              <a:latin typeface="Baskerville Old Face" panose="02020602080505020303" pitchFamily="18" charset="0"/>
            </a:endParaRPr>
          </a:p>
        </p:txBody>
      </p:sp>
      <p:sp>
        <p:nvSpPr>
          <p:cNvPr id="8" name="CuadroTexto 7"/>
          <p:cNvSpPr txBox="1"/>
          <p:nvPr/>
        </p:nvSpPr>
        <p:spPr>
          <a:xfrm rot="20497155">
            <a:off x="7284627" y="2562475"/>
            <a:ext cx="4644090" cy="646331"/>
          </a:xfrm>
          <a:prstGeom prst="rect">
            <a:avLst/>
          </a:prstGeom>
          <a:noFill/>
        </p:spPr>
        <p:txBody>
          <a:bodyPr wrap="square" rtlCol="0">
            <a:spAutoFit/>
          </a:bodyPr>
          <a:lstStyle/>
          <a:p>
            <a:pPr algn="r"/>
            <a:r>
              <a:rPr lang="es-CO" sz="3600" b="1" dirty="0" smtClean="0">
                <a:latin typeface="Baskerville Old Face" panose="02020602080505020303" pitchFamily="18" charset="0"/>
              </a:rPr>
              <a:t>Sharon Dayana Cerón</a:t>
            </a:r>
            <a:endParaRPr lang="es-CO" sz="3600" b="1" dirty="0">
              <a:latin typeface="Baskerville Old Face" panose="02020602080505020303" pitchFamily="18" charset="0"/>
            </a:endParaRPr>
          </a:p>
        </p:txBody>
      </p:sp>
    </p:spTree>
    <p:extLst>
      <p:ext uri="{BB962C8B-B14F-4D97-AF65-F5344CB8AC3E}">
        <p14:creationId xmlns:p14="http://schemas.microsoft.com/office/powerpoint/2010/main" val="120836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49300" y="2756238"/>
            <a:ext cx="10731500" cy="2677656"/>
          </a:xfrm>
          <a:prstGeom prst="rect">
            <a:avLst/>
          </a:prstGeom>
        </p:spPr>
        <p:txBody>
          <a:bodyPr wrap="square">
            <a:spAutoFit/>
          </a:bodyPr>
          <a:lstStyle/>
          <a:p>
            <a:pPr marL="342900" indent="-342900">
              <a:buFont typeface="Arial" panose="020B0604020202020204" pitchFamily="34" charset="0"/>
              <a:buChar char="•"/>
            </a:pPr>
            <a:r>
              <a:rPr lang="es-CO" sz="2800" b="1" dirty="0">
                <a:latin typeface="Baskerville Old Face" panose="02020602080505020303" pitchFamily="18" charset="0"/>
              </a:rPr>
              <a:t>Consideraba que para investigar y comprender a la Sociología debíamos seguir una serie de procesos psicológicos primarios vinculados a fenómenos sociales (tales como  el amor, odio, avaricia).</a:t>
            </a:r>
          </a:p>
          <a:p>
            <a:endParaRPr lang="es-CO" sz="2800" b="1" dirty="0">
              <a:latin typeface="Baskerville Old Face" panose="02020602080505020303" pitchFamily="18" charset="0"/>
            </a:endParaRPr>
          </a:p>
          <a:p>
            <a:pPr marL="342900" indent="-342900">
              <a:buFont typeface="Arial" panose="020B0604020202020204" pitchFamily="34" charset="0"/>
              <a:buChar char="•"/>
            </a:pPr>
            <a:r>
              <a:rPr lang="es-CO" sz="2800" b="1" dirty="0">
                <a:latin typeface="Baskerville Old Face" panose="02020602080505020303" pitchFamily="18" charset="0"/>
              </a:rPr>
              <a:t>Toma como fundamental para el estudio de la sociología a las interacciones humanas (relaciones sociales).</a:t>
            </a:r>
          </a:p>
        </p:txBody>
      </p:sp>
    </p:spTree>
    <p:extLst>
      <p:ext uri="{BB962C8B-B14F-4D97-AF65-F5344CB8AC3E}">
        <p14:creationId xmlns:p14="http://schemas.microsoft.com/office/powerpoint/2010/main" val="20771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818712" y="2222287"/>
            <a:ext cx="5185873" cy="4635713"/>
          </a:xfrm>
        </p:spPr>
        <p:txBody>
          <a:bodyPr>
            <a:noAutofit/>
          </a:bodyPr>
          <a:lstStyle/>
          <a:p>
            <a:pPr>
              <a:buFont typeface="Arial" panose="020B0604020202020204" pitchFamily="34" charset="0"/>
              <a:buChar char="•"/>
            </a:pPr>
            <a:r>
              <a:rPr lang="es-CO" sz="2400" b="1" dirty="0">
                <a:latin typeface="Baskerville Old Face" panose="02020602080505020303" pitchFamily="18" charset="0"/>
              </a:rPr>
              <a:t>‘‘Sobre </a:t>
            </a:r>
            <a:r>
              <a:rPr lang="es-CO" sz="2400" b="1" dirty="0" smtClean="0">
                <a:latin typeface="Baskerville Old Face" panose="02020602080505020303" pitchFamily="18" charset="0"/>
              </a:rPr>
              <a:t>diferenciación </a:t>
            </a:r>
            <a:r>
              <a:rPr lang="es-CO" sz="2400" b="1" dirty="0">
                <a:latin typeface="Baskerville Old Face" panose="02020602080505020303" pitchFamily="18" charset="0"/>
              </a:rPr>
              <a:t>social’’ (1890).</a:t>
            </a:r>
          </a:p>
          <a:p>
            <a:pPr>
              <a:buFont typeface="Arial" panose="020B0604020202020204" pitchFamily="34" charset="0"/>
              <a:buChar char="•"/>
            </a:pPr>
            <a:endParaRPr lang="es-CO" sz="2400" b="1" dirty="0">
              <a:latin typeface="Baskerville Old Face" panose="02020602080505020303" pitchFamily="18" charset="0"/>
            </a:endParaRPr>
          </a:p>
          <a:p>
            <a:pPr>
              <a:buFont typeface="Arial" panose="020B0604020202020204" pitchFamily="34" charset="0"/>
              <a:buChar char="•"/>
            </a:pPr>
            <a:r>
              <a:rPr lang="es-CO" sz="2400" b="1" dirty="0">
                <a:latin typeface="Baskerville Old Face" panose="02020602080505020303" pitchFamily="18" charset="0"/>
              </a:rPr>
              <a:t>‘‘Problemas de </a:t>
            </a:r>
            <a:r>
              <a:rPr lang="es-CO" sz="2400" b="1" dirty="0" smtClean="0">
                <a:latin typeface="Baskerville Old Face" panose="02020602080505020303" pitchFamily="18" charset="0"/>
              </a:rPr>
              <a:t>filosofía </a:t>
            </a:r>
            <a:r>
              <a:rPr lang="es-CO" sz="2400" b="1" dirty="0">
                <a:latin typeface="Baskerville Old Face" panose="02020602080505020303" pitchFamily="18" charset="0"/>
              </a:rPr>
              <a:t>de la historia’’ (1892).</a:t>
            </a:r>
          </a:p>
          <a:p>
            <a:pPr>
              <a:buFont typeface="Arial" panose="020B0604020202020204" pitchFamily="34" charset="0"/>
              <a:buChar char="•"/>
            </a:pPr>
            <a:endParaRPr lang="es-CO" sz="2400" b="1" dirty="0">
              <a:latin typeface="Baskerville Old Face" panose="02020602080505020303" pitchFamily="18" charset="0"/>
            </a:endParaRPr>
          </a:p>
          <a:p>
            <a:pPr>
              <a:buFont typeface="Arial" panose="020B0604020202020204" pitchFamily="34" charset="0"/>
              <a:buChar char="•"/>
            </a:pPr>
            <a:r>
              <a:rPr lang="es-CO" sz="2400" b="1" dirty="0" smtClean="0">
                <a:latin typeface="Baskerville Old Face" panose="02020602080505020303" pitchFamily="18" charset="0"/>
              </a:rPr>
              <a:t>‘‘Introducción </a:t>
            </a:r>
            <a:r>
              <a:rPr lang="es-CO" sz="2400" b="1" dirty="0">
                <a:latin typeface="Baskerville Old Face" panose="02020602080505020303" pitchFamily="18" charset="0"/>
              </a:rPr>
              <a:t>a la </a:t>
            </a:r>
            <a:r>
              <a:rPr lang="es-CO" sz="2400" b="1" dirty="0" smtClean="0">
                <a:latin typeface="Baskerville Old Face" panose="02020602080505020303" pitchFamily="18" charset="0"/>
              </a:rPr>
              <a:t>filosofía </a:t>
            </a:r>
            <a:r>
              <a:rPr lang="es-CO" sz="2400" b="1" dirty="0">
                <a:latin typeface="Baskerville Old Face" panose="02020602080505020303" pitchFamily="18" charset="0"/>
              </a:rPr>
              <a:t>moral’’ (1892-1893).</a:t>
            </a:r>
          </a:p>
          <a:p>
            <a:pPr>
              <a:buFont typeface="Arial" panose="020B0604020202020204" pitchFamily="34" charset="0"/>
              <a:buChar char="•"/>
            </a:pPr>
            <a:endParaRPr lang="es-CO" sz="2400" b="1" dirty="0">
              <a:latin typeface="Baskerville Old Face" panose="02020602080505020303" pitchFamily="18" charset="0"/>
            </a:endParaRPr>
          </a:p>
          <a:p>
            <a:pPr>
              <a:buFont typeface="Arial" panose="020B0604020202020204" pitchFamily="34" charset="0"/>
              <a:buChar char="•"/>
            </a:pPr>
            <a:r>
              <a:rPr lang="es-CO" sz="2400" b="1" dirty="0">
                <a:latin typeface="Baskerville Old Face" panose="02020602080505020303" pitchFamily="18" charset="0"/>
              </a:rPr>
              <a:t>‘‘La </a:t>
            </a:r>
            <a:r>
              <a:rPr lang="es-CO" sz="2400" b="1" dirty="0" smtClean="0">
                <a:latin typeface="Baskerville Old Face" panose="02020602080505020303" pitchFamily="18" charset="0"/>
              </a:rPr>
              <a:t>filosofía </a:t>
            </a:r>
            <a:r>
              <a:rPr lang="es-CO" sz="2400" b="1" dirty="0">
                <a:latin typeface="Baskerville Old Face" panose="02020602080505020303" pitchFamily="18" charset="0"/>
              </a:rPr>
              <a:t>del dinero’’ (1902</a:t>
            </a:r>
            <a:r>
              <a:rPr lang="es-CO" sz="2400" b="1" dirty="0" smtClean="0">
                <a:latin typeface="Baskerville Old Face" panose="02020602080505020303" pitchFamily="18" charset="0"/>
              </a:rPr>
              <a:t>).</a:t>
            </a:r>
            <a:endParaRPr lang="es-CO" sz="2400" b="1" dirty="0">
              <a:latin typeface="Baskerville Old Face" panose="02020602080505020303" pitchFamily="18" charset="0"/>
            </a:endParaRPr>
          </a:p>
        </p:txBody>
      </p:sp>
      <p:sp>
        <p:nvSpPr>
          <p:cNvPr id="4" name="Marcador de contenido 3"/>
          <p:cNvSpPr>
            <a:spLocks noGrp="1"/>
          </p:cNvSpPr>
          <p:nvPr>
            <p:ph sz="half" idx="2"/>
          </p:nvPr>
        </p:nvSpPr>
        <p:spPr/>
        <p:txBody>
          <a:bodyPr>
            <a:normAutofit lnSpcReduction="10000"/>
          </a:bodyPr>
          <a:lstStyle/>
          <a:p>
            <a:pPr>
              <a:buFont typeface="Arial" panose="020B0604020202020204" pitchFamily="34" charset="0"/>
              <a:buChar char="•"/>
            </a:pPr>
            <a:r>
              <a:rPr lang="es-CO" sz="2400" b="1" dirty="0">
                <a:latin typeface="Baskerville Old Face" panose="02020602080505020303" pitchFamily="18" charset="0"/>
              </a:rPr>
              <a:t>‘‘Schopenhauer y Nietzsche’’ (1907).</a:t>
            </a:r>
          </a:p>
          <a:p>
            <a:pPr>
              <a:buFont typeface="Arial" panose="020B0604020202020204" pitchFamily="34" charset="0"/>
              <a:buChar char="•"/>
            </a:pPr>
            <a:endParaRPr lang="es-CO" sz="2400" b="1" dirty="0">
              <a:latin typeface="Baskerville Old Face" panose="02020602080505020303" pitchFamily="18" charset="0"/>
            </a:endParaRPr>
          </a:p>
          <a:p>
            <a:pPr>
              <a:buFont typeface="Arial" panose="020B0604020202020204" pitchFamily="34" charset="0"/>
              <a:buChar char="•"/>
            </a:pPr>
            <a:r>
              <a:rPr lang="es-CO" sz="2400" b="1" dirty="0" smtClean="0">
                <a:latin typeface="Baskerville Old Face" panose="02020602080505020303" pitchFamily="18" charset="0"/>
              </a:rPr>
              <a:t>‘‘Sociología’’ </a:t>
            </a:r>
            <a:r>
              <a:rPr lang="es-CO" sz="2400" b="1" dirty="0">
                <a:latin typeface="Baskerville Old Face" panose="02020602080505020303" pitchFamily="18" charset="0"/>
              </a:rPr>
              <a:t>(1908</a:t>
            </a:r>
            <a:r>
              <a:rPr lang="es-CO" sz="2400" b="1" dirty="0" smtClean="0">
                <a:latin typeface="Baskerville Old Face" panose="02020602080505020303" pitchFamily="18" charset="0"/>
              </a:rPr>
              <a:t>).</a:t>
            </a:r>
          </a:p>
          <a:p>
            <a:pPr marL="0" indent="0">
              <a:buNone/>
            </a:pPr>
            <a:endParaRPr lang="es-CO" sz="2400" b="1" dirty="0" smtClean="0">
              <a:latin typeface="Baskerville Old Face" panose="02020602080505020303" pitchFamily="18" charset="0"/>
            </a:endParaRPr>
          </a:p>
          <a:p>
            <a:pPr>
              <a:buFont typeface="Arial" panose="020B0604020202020204" pitchFamily="34" charset="0"/>
              <a:buChar char="•"/>
            </a:pPr>
            <a:r>
              <a:rPr lang="es-CO" sz="2400" b="1" dirty="0" smtClean="0">
                <a:latin typeface="Baskerville Old Face" panose="02020602080505020303" pitchFamily="18" charset="0"/>
              </a:rPr>
              <a:t>‘‘Sobre la aventura’’ (1911).</a:t>
            </a:r>
            <a:endParaRPr lang="es-CO" sz="2400" b="1" dirty="0">
              <a:latin typeface="Baskerville Old Face" panose="02020602080505020303" pitchFamily="18" charset="0"/>
            </a:endParaRPr>
          </a:p>
          <a:p>
            <a:pPr>
              <a:buFont typeface="Arial" panose="020B0604020202020204" pitchFamily="34" charset="0"/>
              <a:buChar char="•"/>
            </a:pPr>
            <a:endParaRPr lang="es-CO" sz="2400" b="1" dirty="0">
              <a:latin typeface="Baskerville Old Face" panose="02020602080505020303" pitchFamily="18" charset="0"/>
            </a:endParaRPr>
          </a:p>
          <a:p>
            <a:pPr>
              <a:buFont typeface="Arial" panose="020B0604020202020204" pitchFamily="34" charset="0"/>
              <a:buChar char="•"/>
            </a:pPr>
            <a:r>
              <a:rPr lang="es-CO" sz="2400" b="1" dirty="0">
                <a:latin typeface="Baskerville Old Face" panose="02020602080505020303" pitchFamily="18" charset="0"/>
              </a:rPr>
              <a:t>‘‘Cuestiones </a:t>
            </a:r>
            <a:r>
              <a:rPr lang="es-CO" sz="2400" b="1" dirty="0" smtClean="0">
                <a:latin typeface="Baskerville Old Face" panose="02020602080505020303" pitchFamily="18" charset="0"/>
              </a:rPr>
              <a:t>básicas </a:t>
            </a:r>
            <a:r>
              <a:rPr lang="es-CO" sz="2400" b="1" dirty="0">
                <a:latin typeface="Baskerville Old Face" panose="02020602080505020303" pitchFamily="18" charset="0"/>
              </a:rPr>
              <a:t>de la </a:t>
            </a:r>
            <a:r>
              <a:rPr lang="es-CO" sz="2400" b="1" dirty="0" smtClean="0">
                <a:latin typeface="Baskerville Old Face" panose="02020602080505020303" pitchFamily="18" charset="0"/>
              </a:rPr>
              <a:t>Sociología’’ </a:t>
            </a:r>
            <a:r>
              <a:rPr lang="es-CO" sz="2400" b="1" dirty="0">
                <a:latin typeface="Baskerville Old Face" panose="02020602080505020303" pitchFamily="18" charset="0"/>
              </a:rPr>
              <a:t>(1917</a:t>
            </a:r>
            <a:r>
              <a:rPr lang="es-CO" sz="2400" b="1" dirty="0" smtClean="0">
                <a:latin typeface="Baskerville Old Face" panose="02020602080505020303" pitchFamily="18" charset="0"/>
              </a:rPr>
              <a:t>).</a:t>
            </a:r>
            <a:endParaRPr lang="es-CO" sz="2400" b="1" dirty="0">
              <a:latin typeface="Baskerville Old Face" panose="02020602080505020303" pitchFamily="18" charset="0"/>
            </a:endParaRPr>
          </a:p>
        </p:txBody>
      </p:sp>
      <p:sp>
        <p:nvSpPr>
          <p:cNvPr id="5" name="Rectángulo 4"/>
          <p:cNvSpPr/>
          <p:nvPr/>
        </p:nvSpPr>
        <p:spPr>
          <a:xfrm>
            <a:off x="818712" y="678934"/>
            <a:ext cx="10563286" cy="1015663"/>
          </a:xfrm>
          <a:prstGeom prst="rect">
            <a:avLst/>
          </a:prstGeom>
        </p:spPr>
        <p:txBody>
          <a:bodyPr wrap="square">
            <a:spAutoFit/>
          </a:bodyPr>
          <a:lstStyle/>
          <a:p>
            <a:r>
              <a:rPr lang="es-CO" sz="6000" b="1" dirty="0">
                <a:latin typeface="Baskerville Old Face" panose="02020602080505020303" pitchFamily="18" charset="0"/>
              </a:rPr>
              <a:t>Listado de sus obras:</a:t>
            </a:r>
          </a:p>
        </p:txBody>
      </p:sp>
    </p:spTree>
    <p:extLst>
      <p:ext uri="{BB962C8B-B14F-4D97-AF65-F5344CB8AC3E}">
        <p14:creationId xmlns:p14="http://schemas.microsoft.com/office/powerpoint/2010/main" val="15711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025901" y="5334000"/>
            <a:ext cx="10708899" cy="1130300"/>
          </a:xfrm>
        </p:spPr>
        <p:txBody>
          <a:bodyPr/>
          <a:lstStyle/>
          <a:p>
            <a:r>
              <a:rPr lang="es-ES" sz="8000" b="1" dirty="0" smtClean="0">
                <a:latin typeface="+mj-lt"/>
              </a:rPr>
              <a:t>La Coquetería </a:t>
            </a:r>
            <a:endParaRPr lang="es-CO" sz="8000" b="1" dirty="0">
              <a:latin typeface="+mj-lt"/>
            </a:endParaRPr>
          </a:p>
        </p:txBody>
      </p:sp>
      <p:pic>
        <p:nvPicPr>
          <p:cNvPr id="2054" name="Picture 6" descr="http://img.changoonga.com/2014/04/hombre-mujer-infiel-coqu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901" y="398463"/>
            <a:ext cx="4018534" cy="42497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educcionalfa.net/wp-content/uploads/2011/11/coquetear-con-una-muj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25455"/>
            <a:ext cx="4867275" cy="343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6"/>
                                        </p:tgtEl>
                                        <p:attrNameLst>
                                          <p:attrName>style.visibility</p:attrName>
                                        </p:attrNameLst>
                                      </p:cBhvr>
                                      <p:to>
                                        <p:strVal val="visible"/>
                                      </p:to>
                                    </p:set>
                                    <p:anim calcmode="lin" valueType="num">
                                      <p:cBhvr>
                                        <p:cTn id="14" dur="500" fill="hold"/>
                                        <p:tgtEl>
                                          <p:spTgt spid="2056"/>
                                        </p:tgtEl>
                                        <p:attrNameLst>
                                          <p:attrName>ppt_w</p:attrName>
                                        </p:attrNameLst>
                                      </p:cBhvr>
                                      <p:tavLst>
                                        <p:tav tm="0">
                                          <p:val>
                                            <p:fltVal val="0"/>
                                          </p:val>
                                        </p:tav>
                                        <p:tav tm="100000">
                                          <p:val>
                                            <p:strVal val="#ppt_w"/>
                                          </p:val>
                                        </p:tav>
                                      </p:tavLst>
                                    </p:anim>
                                    <p:anim calcmode="lin" valueType="num">
                                      <p:cBhvr>
                                        <p:cTn id="15" dur="500" fill="hold"/>
                                        <p:tgtEl>
                                          <p:spTgt spid="2056"/>
                                        </p:tgtEl>
                                        <p:attrNameLst>
                                          <p:attrName>ppt_h</p:attrName>
                                        </p:attrNameLst>
                                      </p:cBhvr>
                                      <p:tavLst>
                                        <p:tav tm="0">
                                          <p:val>
                                            <p:fltVal val="0"/>
                                          </p:val>
                                        </p:tav>
                                        <p:tav tm="100000">
                                          <p:val>
                                            <p:strVal val="#ppt_h"/>
                                          </p:val>
                                        </p:tav>
                                      </p:tavLst>
                                    </p:anim>
                                    <p:animEffect transition="in" filter="fade">
                                      <p:cBhvr>
                                        <p:cTn id="16" dur="500"/>
                                        <p:tgtEl>
                                          <p:spTgt spid="205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5400" dirty="0" smtClean="0"/>
              <a:t>El amor según Simmel:</a:t>
            </a:r>
            <a:endParaRPr lang="es-CO" sz="5400" dirty="0"/>
          </a:p>
        </p:txBody>
      </p:sp>
      <p:sp>
        <p:nvSpPr>
          <p:cNvPr id="4" name="Marcador de contenido 3"/>
          <p:cNvSpPr>
            <a:spLocks noGrp="1"/>
          </p:cNvSpPr>
          <p:nvPr>
            <p:ph sz="half" idx="2"/>
          </p:nvPr>
        </p:nvSpPr>
        <p:spPr>
          <a:xfrm>
            <a:off x="6187415" y="2222286"/>
            <a:ext cx="5420385" cy="4407113"/>
          </a:xfrm>
        </p:spPr>
        <p:txBody>
          <a:bodyPr>
            <a:noAutofit/>
          </a:bodyPr>
          <a:lstStyle/>
          <a:p>
            <a:r>
              <a:rPr lang="es-ES" sz="2000" dirty="0" smtClean="0"/>
              <a:t>Platón decía que </a:t>
            </a:r>
            <a:r>
              <a:rPr lang="es-ES" sz="2000" dirty="0"/>
              <a:t>el amor está entre el estado de el poseer y el no poseer</a:t>
            </a:r>
          </a:p>
          <a:p>
            <a:endParaRPr lang="es-ES" sz="2000" dirty="0"/>
          </a:p>
          <a:p>
            <a:r>
              <a:rPr lang="es-ES" sz="2000" dirty="0"/>
              <a:t>Pero para Simmel, cuando el amor llega a poseer, ya no puede ser llamado amor. El poseer y el no poder </a:t>
            </a:r>
            <a:r>
              <a:rPr lang="es-ES" sz="2000" dirty="0" smtClean="0"/>
              <a:t>poseer para </a:t>
            </a:r>
            <a:r>
              <a:rPr lang="es-ES" sz="2000" dirty="0"/>
              <a:t>Simmel es solo una manifestación externa y superficial del amor.</a:t>
            </a:r>
          </a:p>
          <a:p>
            <a:endParaRPr lang="es-ES" sz="2000" dirty="0"/>
          </a:p>
          <a:p>
            <a:r>
              <a:rPr lang="es-ES" sz="2000" dirty="0"/>
              <a:t>El deseo es sólo una exteriorización del amor, entonces la verdadera escénica del amor no puede desaparecer cuando se sacia</a:t>
            </a:r>
            <a:r>
              <a:rPr lang="es-ES" sz="2000" dirty="0" smtClean="0"/>
              <a:t>.</a:t>
            </a:r>
            <a:endParaRPr lang="es-CO" sz="2000" dirty="0"/>
          </a:p>
        </p:txBody>
      </p:sp>
      <p:pic>
        <p:nvPicPr>
          <p:cNvPr id="3074" name="Picture 2" descr="http://blogpersonal.com.es/wp-content/uploads/2014/05/el-amor.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86" y="2582511"/>
            <a:ext cx="5824340" cy="327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0"/>
                                        <p:tgtEl>
                                          <p:spTgt spid="4">
                                            <p:txEl>
                                              <p:pRg st="2" end="2"/>
                                            </p:txEl>
                                          </p:spTgt>
                                        </p:tgtEl>
                                      </p:cBhvr>
                                    </p:animEffect>
                                    <p:anim calcmode="lin" valueType="num">
                                      <p:cBhvr>
                                        <p:cTn id="2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2000"/>
                                        <p:tgtEl>
                                          <p:spTgt spid="4">
                                            <p:txEl>
                                              <p:pRg st="4" end="4"/>
                                            </p:txEl>
                                          </p:spTgt>
                                        </p:tgtEl>
                                      </p:cBhvr>
                                    </p:animEffect>
                                    <p:anim calcmode="lin" valueType="num">
                                      <p:cBhvr>
                                        <p:cTn id="29"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95300" y="2222287"/>
            <a:ext cx="5509285" cy="4635713"/>
          </a:xfrm>
        </p:spPr>
        <p:txBody>
          <a:bodyPr>
            <a:noAutofit/>
          </a:bodyPr>
          <a:lstStyle/>
          <a:p>
            <a:r>
              <a:rPr lang="es-ES" sz="2000" dirty="0" smtClean="0"/>
              <a:t>Cuando el objeto a poseer es una mujer o un hombre, el afán por poseer se rige por el agrado.</a:t>
            </a:r>
          </a:p>
          <a:p>
            <a:pPr marL="0" indent="0">
              <a:buNone/>
            </a:pPr>
            <a:endParaRPr lang="es-ES" sz="2000" dirty="0"/>
          </a:p>
          <a:p>
            <a:r>
              <a:rPr lang="es-ES" sz="2000" dirty="0" smtClean="0"/>
              <a:t>El agrado es la fuente de energía para poseer y no poseer.</a:t>
            </a:r>
          </a:p>
          <a:p>
            <a:pPr marL="0" indent="0">
              <a:buNone/>
            </a:pPr>
            <a:endParaRPr lang="es-ES" sz="2000" dirty="0" smtClean="0"/>
          </a:p>
          <a:p>
            <a:r>
              <a:rPr lang="es-ES" sz="2000" dirty="0" smtClean="0"/>
              <a:t>Muchas </a:t>
            </a:r>
            <a:r>
              <a:rPr lang="es-ES" sz="2000" dirty="0"/>
              <a:t>veces puede pasar que para poder poseer lo que se quiere se pide un alto precio por el objeto, Por ejemplo cuando vamos de compras y nos gusta algo que está fuera de nuestro presupuesto. </a:t>
            </a:r>
          </a:p>
          <a:p>
            <a:pPr marL="0" indent="0">
              <a:buNone/>
            </a:pPr>
            <a:endParaRPr lang="es-ES" sz="2000" dirty="0"/>
          </a:p>
        </p:txBody>
      </p:sp>
      <p:sp>
        <p:nvSpPr>
          <p:cNvPr id="4" name="Marcador de contenido 3"/>
          <p:cNvSpPr>
            <a:spLocks noGrp="1"/>
          </p:cNvSpPr>
          <p:nvPr>
            <p:ph sz="half" idx="2"/>
          </p:nvPr>
        </p:nvSpPr>
        <p:spPr>
          <a:xfrm>
            <a:off x="6187415" y="2222286"/>
            <a:ext cx="5598185" cy="4280113"/>
          </a:xfrm>
        </p:spPr>
        <p:txBody>
          <a:bodyPr>
            <a:noAutofit/>
          </a:bodyPr>
          <a:lstStyle/>
          <a:p>
            <a:pPr>
              <a:buFont typeface="Wingdings" panose="05000000000000000000" pitchFamily="2" charset="2"/>
              <a:buChar char="§"/>
            </a:pPr>
            <a:r>
              <a:rPr lang="es-ES" sz="2000" dirty="0" smtClean="0"/>
              <a:t>Esto hace que su posesión sea difícil, sólo lo podre poseer con esfuerzo y sacrificio, esto hace que el objeto que fue de mi  agrado se vuelva mas atractivo y deseable.</a:t>
            </a:r>
          </a:p>
          <a:p>
            <a:pPr>
              <a:buFont typeface="Wingdings" panose="05000000000000000000" pitchFamily="2" charset="2"/>
              <a:buChar char="§"/>
            </a:pPr>
            <a:endParaRPr lang="es-ES" sz="2000" dirty="0" smtClean="0"/>
          </a:p>
          <a:p>
            <a:pPr>
              <a:buFont typeface="Wingdings" panose="05000000000000000000" pitchFamily="2" charset="2"/>
              <a:buChar char="§"/>
            </a:pPr>
            <a:r>
              <a:rPr lang="es-ES" sz="2000" dirty="0" smtClean="0"/>
              <a:t>Y estos factores son los que permiten que entre las relaciones entre hombres y mujeres se de la coquetería.</a:t>
            </a:r>
            <a:endParaRPr lang="es-CO" sz="2000" dirty="0"/>
          </a:p>
        </p:txBody>
      </p:sp>
    </p:spTree>
    <p:extLst>
      <p:ext uri="{BB962C8B-B14F-4D97-AF65-F5344CB8AC3E}">
        <p14:creationId xmlns:p14="http://schemas.microsoft.com/office/powerpoint/2010/main" val="32646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wipe(down)">
                                      <p:cBhvr>
                                        <p:cTn id="61" dur="580">
                                          <p:stCondLst>
                                            <p:cond delay="0"/>
                                          </p:stCondLst>
                                        </p:cTn>
                                        <p:tgtEl>
                                          <p:spTgt spid="4">
                                            <p:txEl>
                                              <p:pRg st="0" end="0"/>
                                            </p:txEl>
                                          </p:spTgt>
                                        </p:tgtEl>
                                      </p:cBhvr>
                                    </p:animEffect>
                                    <p:anim calcmode="lin" valueType="num">
                                      <p:cBhvr>
                                        <p:cTn id="6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0" end="0"/>
                                            </p:txEl>
                                          </p:spTgt>
                                        </p:tgtEl>
                                      </p:cBhvr>
                                      <p:to x="100000" y="60000"/>
                                    </p:animScale>
                                    <p:animScale>
                                      <p:cBhvr>
                                        <p:cTn id="68" dur="166" decel="50000">
                                          <p:stCondLst>
                                            <p:cond delay="676"/>
                                          </p:stCondLst>
                                        </p:cTn>
                                        <p:tgtEl>
                                          <p:spTgt spid="4">
                                            <p:txEl>
                                              <p:pRg st="0" end="0"/>
                                            </p:txEl>
                                          </p:spTgt>
                                        </p:tgtEl>
                                      </p:cBhvr>
                                      <p:to x="100000" y="100000"/>
                                    </p:animScale>
                                    <p:animScale>
                                      <p:cBhvr>
                                        <p:cTn id="69" dur="26">
                                          <p:stCondLst>
                                            <p:cond delay="1312"/>
                                          </p:stCondLst>
                                        </p:cTn>
                                        <p:tgtEl>
                                          <p:spTgt spid="4">
                                            <p:txEl>
                                              <p:pRg st="0" end="0"/>
                                            </p:txEl>
                                          </p:spTgt>
                                        </p:tgtEl>
                                      </p:cBhvr>
                                      <p:to x="100000" y="80000"/>
                                    </p:animScale>
                                    <p:animScale>
                                      <p:cBhvr>
                                        <p:cTn id="70" dur="166" decel="50000">
                                          <p:stCondLst>
                                            <p:cond delay="1338"/>
                                          </p:stCondLst>
                                        </p:cTn>
                                        <p:tgtEl>
                                          <p:spTgt spid="4">
                                            <p:txEl>
                                              <p:pRg st="0" end="0"/>
                                            </p:txEl>
                                          </p:spTgt>
                                        </p:tgtEl>
                                      </p:cBhvr>
                                      <p:to x="100000" y="100000"/>
                                    </p:animScale>
                                    <p:animScale>
                                      <p:cBhvr>
                                        <p:cTn id="71" dur="26">
                                          <p:stCondLst>
                                            <p:cond delay="1642"/>
                                          </p:stCondLst>
                                        </p:cTn>
                                        <p:tgtEl>
                                          <p:spTgt spid="4">
                                            <p:txEl>
                                              <p:pRg st="0" end="0"/>
                                            </p:txEl>
                                          </p:spTgt>
                                        </p:tgtEl>
                                      </p:cBhvr>
                                      <p:to x="100000" y="90000"/>
                                    </p:animScale>
                                    <p:animScale>
                                      <p:cBhvr>
                                        <p:cTn id="72" dur="166" decel="50000">
                                          <p:stCondLst>
                                            <p:cond delay="1668"/>
                                          </p:stCondLst>
                                        </p:cTn>
                                        <p:tgtEl>
                                          <p:spTgt spid="4">
                                            <p:txEl>
                                              <p:pRg st="0" end="0"/>
                                            </p:txEl>
                                          </p:spTgt>
                                        </p:tgtEl>
                                      </p:cBhvr>
                                      <p:to x="100000" y="100000"/>
                                    </p:animScale>
                                    <p:animScale>
                                      <p:cBhvr>
                                        <p:cTn id="73" dur="26">
                                          <p:stCondLst>
                                            <p:cond delay="1808"/>
                                          </p:stCondLst>
                                        </p:cTn>
                                        <p:tgtEl>
                                          <p:spTgt spid="4">
                                            <p:txEl>
                                              <p:pRg st="0" end="0"/>
                                            </p:txEl>
                                          </p:spTgt>
                                        </p:tgtEl>
                                      </p:cBhvr>
                                      <p:to x="100000" y="95000"/>
                                    </p:animScale>
                                    <p:animScale>
                                      <p:cBhvr>
                                        <p:cTn id="74" dur="166" decel="50000">
                                          <p:stCondLst>
                                            <p:cond delay="1834"/>
                                          </p:stCondLst>
                                        </p:cTn>
                                        <p:tgtEl>
                                          <p:spTgt spid="4">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wipe(down)">
                                      <p:cBhvr>
                                        <p:cTn id="79" dur="580">
                                          <p:stCondLst>
                                            <p:cond delay="0"/>
                                          </p:stCondLst>
                                        </p:cTn>
                                        <p:tgtEl>
                                          <p:spTgt spid="4">
                                            <p:txEl>
                                              <p:pRg st="2" end="2"/>
                                            </p:txEl>
                                          </p:spTgt>
                                        </p:tgtEl>
                                      </p:cBhvr>
                                    </p:animEffect>
                                    <p:anim calcmode="lin" valueType="num">
                                      <p:cBhvr>
                                        <p:cTn id="8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2" end="2"/>
                                            </p:txEl>
                                          </p:spTgt>
                                        </p:tgtEl>
                                      </p:cBhvr>
                                      <p:to x="100000" y="60000"/>
                                    </p:animScale>
                                    <p:animScale>
                                      <p:cBhvr>
                                        <p:cTn id="86" dur="166" decel="50000">
                                          <p:stCondLst>
                                            <p:cond delay="676"/>
                                          </p:stCondLst>
                                        </p:cTn>
                                        <p:tgtEl>
                                          <p:spTgt spid="4">
                                            <p:txEl>
                                              <p:pRg st="2" end="2"/>
                                            </p:txEl>
                                          </p:spTgt>
                                        </p:tgtEl>
                                      </p:cBhvr>
                                      <p:to x="100000" y="100000"/>
                                    </p:animScale>
                                    <p:animScale>
                                      <p:cBhvr>
                                        <p:cTn id="87" dur="26">
                                          <p:stCondLst>
                                            <p:cond delay="1312"/>
                                          </p:stCondLst>
                                        </p:cTn>
                                        <p:tgtEl>
                                          <p:spTgt spid="4">
                                            <p:txEl>
                                              <p:pRg st="2" end="2"/>
                                            </p:txEl>
                                          </p:spTgt>
                                        </p:tgtEl>
                                      </p:cBhvr>
                                      <p:to x="100000" y="80000"/>
                                    </p:animScale>
                                    <p:animScale>
                                      <p:cBhvr>
                                        <p:cTn id="88" dur="166" decel="50000">
                                          <p:stCondLst>
                                            <p:cond delay="1338"/>
                                          </p:stCondLst>
                                        </p:cTn>
                                        <p:tgtEl>
                                          <p:spTgt spid="4">
                                            <p:txEl>
                                              <p:pRg st="2" end="2"/>
                                            </p:txEl>
                                          </p:spTgt>
                                        </p:tgtEl>
                                      </p:cBhvr>
                                      <p:to x="100000" y="100000"/>
                                    </p:animScale>
                                    <p:animScale>
                                      <p:cBhvr>
                                        <p:cTn id="89" dur="26">
                                          <p:stCondLst>
                                            <p:cond delay="1642"/>
                                          </p:stCondLst>
                                        </p:cTn>
                                        <p:tgtEl>
                                          <p:spTgt spid="4">
                                            <p:txEl>
                                              <p:pRg st="2" end="2"/>
                                            </p:txEl>
                                          </p:spTgt>
                                        </p:tgtEl>
                                      </p:cBhvr>
                                      <p:to x="100000" y="90000"/>
                                    </p:animScale>
                                    <p:animScale>
                                      <p:cBhvr>
                                        <p:cTn id="90" dur="166" decel="50000">
                                          <p:stCondLst>
                                            <p:cond delay="1668"/>
                                          </p:stCondLst>
                                        </p:cTn>
                                        <p:tgtEl>
                                          <p:spTgt spid="4">
                                            <p:txEl>
                                              <p:pRg st="2" end="2"/>
                                            </p:txEl>
                                          </p:spTgt>
                                        </p:tgtEl>
                                      </p:cBhvr>
                                      <p:to x="100000" y="100000"/>
                                    </p:animScale>
                                    <p:animScale>
                                      <p:cBhvr>
                                        <p:cTn id="91" dur="26">
                                          <p:stCondLst>
                                            <p:cond delay="1808"/>
                                          </p:stCondLst>
                                        </p:cTn>
                                        <p:tgtEl>
                                          <p:spTgt spid="4">
                                            <p:txEl>
                                              <p:pRg st="2" end="2"/>
                                            </p:txEl>
                                          </p:spTgt>
                                        </p:tgtEl>
                                      </p:cBhvr>
                                      <p:to x="100000" y="95000"/>
                                    </p:animScale>
                                    <p:animScale>
                                      <p:cBhvr>
                                        <p:cTn id="92"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95700" y="2273298"/>
            <a:ext cx="5185873" cy="4457701"/>
          </a:xfrm>
        </p:spPr>
        <p:txBody>
          <a:bodyPr>
            <a:noAutofit/>
          </a:bodyPr>
          <a:lstStyle/>
          <a:p>
            <a:pPr marL="0" indent="0">
              <a:buNone/>
            </a:pPr>
            <a:endParaRPr lang="es-ES" sz="2000" dirty="0"/>
          </a:p>
          <a:p>
            <a:r>
              <a:rPr lang="es-ES" sz="2400" dirty="0" smtClean="0"/>
              <a:t>Las mujeres coquetas quieren agradar y despertar deseo ofreciéndose o negándose.</a:t>
            </a:r>
          </a:p>
          <a:p>
            <a:endParaRPr lang="es-ES" sz="2400" dirty="0"/>
          </a:p>
          <a:p>
            <a:r>
              <a:rPr lang="es-ES" sz="2400" dirty="0" smtClean="0"/>
              <a:t>En términos de Platón sería como permitiéndose poseer y luego negándose a dejarse poseer, pero dando la impresión de ofrecer las dos al mismo tiempo.</a:t>
            </a:r>
            <a:endParaRPr lang="es-CO" sz="2400" dirty="0"/>
          </a:p>
        </p:txBody>
      </p:sp>
      <p:sp>
        <p:nvSpPr>
          <p:cNvPr id="4" name="Marcador de contenido 3"/>
          <p:cNvSpPr>
            <a:spLocks noGrp="1"/>
          </p:cNvSpPr>
          <p:nvPr>
            <p:ph sz="half" idx="2"/>
          </p:nvPr>
        </p:nvSpPr>
        <p:spPr>
          <a:xfrm>
            <a:off x="6098797" y="1701800"/>
            <a:ext cx="5194583" cy="5029199"/>
          </a:xfrm>
        </p:spPr>
        <p:txBody>
          <a:bodyPr>
            <a:noAutofit/>
          </a:bodyPr>
          <a:lstStyle/>
          <a:p>
            <a:r>
              <a:rPr lang="es-ES" sz="2400" dirty="0" smtClean="0"/>
              <a:t>El hombre percibe señales “extrañas y confusas” que le indican si tiene posibilidad de ganar o de lo contrario perder. Aquí se ve lo que antes se decía sobre el precio y el valor del objeto.</a:t>
            </a:r>
          </a:p>
          <a:p>
            <a:endParaRPr lang="es-ES" sz="2400" dirty="0" smtClean="0"/>
          </a:p>
          <a:p>
            <a:r>
              <a:rPr lang="es-ES" sz="2400" dirty="0"/>
              <a:t>En el texto se puede apreciar que para Simmel el coqueteo es característico del género femenino</a:t>
            </a:r>
            <a:r>
              <a:rPr lang="es-ES" sz="2400" dirty="0" smtClean="0"/>
              <a:t>.</a:t>
            </a:r>
            <a:endParaRPr lang="es-ES" sz="2400" dirty="0"/>
          </a:p>
        </p:txBody>
      </p:sp>
    </p:spTree>
    <p:extLst>
      <p:ext uri="{BB962C8B-B14F-4D97-AF65-F5344CB8AC3E}">
        <p14:creationId xmlns:p14="http://schemas.microsoft.com/office/powerpoint/2010/main" val="12784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3" end="3"/>
                                            </p:txEl>
                                          </p:spTgt>
                                        </p:tgtEl>
                                      </p:cBhvr>
                                    </p:animEffect>
                                    <p:animScale>
                                      <p:cBhvr>
                                        <p:cTn id="12" dur="250" autoRev="1" fill="hold"/>
                                        <p:tgtEl>
                                          <p:spTgt spid="3">
                                            <p:txEl>
                                              <p:pRg st="3" end="3"/>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
                                            <p:txEl>
                                              <p:pRg st="0" end="0"/>
                                            </p:txEl>
                                          </p:spTgt>
                                        </p:tgtEl>
                                      </p:cBhvr>
                                    </p:animEffect>
                                    <p:animScale>
                                      <p:cBhvr>
                                        <p:cTn id="17" dur="250" autoRev="1" fill="hold"/>
                                        <p:tgtEl>
                                          <p:spTgt spid="4">
                                            <p:txEl>
                                              <p:pRg st="0" end="0"/>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
                                            <p:txEl>
                                              <p:pRg st="2" end="2"/>
                                            </p:txEl>
                                          </p:spTgt>
                                        </p:tgtEl>
                                      </p:cBhvr>
                                    </p:animEffect>
                                    <p:animScale>
                                      <p:cBhvr>
                                        <p:cTn id="22"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4684" y="2540000"/>
            <a:ext cx="5641315" cy="1727200"/>
          </a:xfrm>
        </p:spPr>
        <p:txBody>
          <a:bodyPr>
            <a:noAutofit/>
          </a:bodyPr>
          <a:lstStyle/>
          <a:p>
            <a:r>
              <a:rPr lang="es-ES" sz="2000" dirty="0"/>
              <a:t>La escénica del amor según Simmel es la siguiente: “donde el amor existe, también existe la posesión y la no posesión; por lo tanto, donde existe la posesión y la no posesión, existe también el amor o algo que cumpla las veces de este”.</a:t>
            </a:r>
          </a:p>
          <a:p>
            <a:endParaRPr lang="es-CO" sz="2000" dirty="0"/>
          </a:p>
        </p:txBody>
      </p:sp>
      <p:sp>
        <p:nvSpPr>
          <p:cNvPr id="4" name="Marcador de contenido 3"/>
          <p:cNvSpPr>
            <a:spLocks noGrp="1"/>
          </p:cNvSpPr>
          <p:nvPr>
            <p:ph sz="half" idx="2"/>
          </p:nvPr>
        </p:nvSpPr>
        <p:spPr>
          <a:xfrm>
            <a:off x="6095999" y="2092989"/>
            <a:ext cx="5194299" cy="4348421"/>
          </a:xfrm>
        </p:spPr>
        <p:txBody>
          <a:bodyPr>
            <a:normAutofit fontScale="62500" lnSpcReduction="20000"/>
          </a:bodyPr>
          <a:lstStyle/>
          <a:p>
            <a:endParaRPr lang="es-ES" sz="2100" dirty="0" smtClean="0"/>
          </a:p>
          <a:p>
            <a:pPr marL="0" indent="0">
              <a:buNone/>
            </a:pPr>
            <a:r>
              <a:rPr lang="es-ES" sz="3100" dirty="0" smtClean="0"/>
              <a:t>Simmel aplica este principio en la experiencia</a:t>
            </a:r>
          </a:p>
          <a:p>
            <a:r>
              <a:rPr lang="es-ES" sz="3100" dirty="0" smtClean="0"/>
              <a:t>Es típico en la coquetería la mirada de reojo, con la cabeza medio ladeada.</a:t>
            </a:r>
          </a:p>
          <a:p>
            <a:endParaRPr lang="es-ES" sz="3100" dirty="0" smtClean="0"/>
          </a:p>
          <a:p>
            <a:r>
              <a:rPr lang="es-ES" sz="3100" dirty="0"/>
              <a:t>E</a:t>
            </a:r>
            <a:r>
              <a:rPr lang="es-ES" sz="3100" dirty="0" smtClean="0"/>
              <a:t>stá el movimiento oscilante de las caderas, el andar contoneándose. </a:t>
            </a:r>
          </a:p>
          <a:p>
            <a:endParaRPr lang="es-ES" sz="3100" dirty="0"/>
          </a:p>
          <a:p>
            <a:r>
              <a:rPr lang="es-ES" sz="3100" dirty="0" smtClean="0"/>
              <a:t>También se coquetea con objetos que no tienen nada que ver con la persona con la que se esta coqueteando, por ejemplo: perros, Flores o niños.</a:t>
            </a:r>
          </a:p>
          <a:p>
            <a:endParaRPr lang="es-CO" sz="2600" dirty="0"/>
          </a:p>
        </p:txBody>
      </p:sp>
      <p:pic>
        <p:nvPicPr>
          <p:cNvPr id="4098" name="Picture 2" descr="http://lagranciudad.net/home/wp-content/uploads/2013/08/Mujer-coquete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0" y="4267200"/>
            <a:ext cx="3783740" cy="252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4098"/>
                                        </p:tgtEl>
                                        <p:attrNameLst>
                                          <p:attrName>style.color</p:attrName>
                                        </p:attrNameLst>
                                      </p:cBhvr>
                                      <p:to>
                                        <a:schemeClr val="bg1"/>
                                      </p:to>
                                    </p:animClr>
                                    <p:animClr clrSpc="rgb" dir="cw">
                                      <p:cBhvr>
                                        <p:cTn id="14" dur="250" autoRev="1" fill="remove"/>
                                        <p:tgtEl>
                                          <p:spTgt spid="4098"/>
                                        </p:tgtEl>
                                        <p:attrNameLst>
                                          <p:attrName>fillcolor</p:attrName>
                                        </p:attrNameLst>
                                      </p:cBhvr>
                                      <p:to>
                                        <a:schemeClr val="bg1"/>
                                      </p:to>
                                    </p:animClr>
                                    <p:set>
                                      <p:cBhvr>
                                        <p:cTn id="15" dur="250" autoRev="1" fill="remove"/>
                                        <p:tgtEl>
                                          <p:spTgt spid="4098"/>
                                        </p:tgtEl>
                                        <p:attrNameLst>
                                          <p:attrName>fill.type</p:attrName>
                                        </p:attrNameLst>
                                      </p:cBhvr>
                                      <p:to>
                                        <p:strVal val="solid"/>
                                      </p:to>
                                    </p:set>
                                    <p:set>
                                      <p:cBhvr>
                                        <p:cTn id="16" dur="250" autoRev="1" fill="remove"/>
                                        <p:tgtEl>
                                          <p:spTgt spid="4098"/>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4">
                                            <p:txEl>
                                              <p:pRg st="1" end="1"/>
                                            </p:txEl>
                                          </p:spTgt>
                                        </p:tgtEl>
                                        <p:attrNameLst>
                                          <p:attrName>style.color</p:attrName>
                                        </p:attrNameLst>
                                      </p:cBhvr>
                                      <p:to>
                                        <a:schemeClr val="bg1"/>
                                      </p:to>
                                    </p:animClr>
                                    <p:animClr clrSpc="rgb" dir="cw">
                                      <p:cBhvr>
                                        <p:cTn id="21" dur="250" autoRev="1" fill="remove"/>
                                        <p:tgtEl>
                                          <p:spTgt spid="4">
                                            <p:txEl>
                                              <p:pRg st="1" end="1"/>
                                            </p:txEl>
                                          </p:spTgt>
                                        </p:tgtEl>
                                        <p:attrNameLst>
                                          <p:attrName>fillcolor</p:attrName>
                                        </p:attrNameLst>
                                      </p:cBhvr>
                                      <p:to>
                                        <a:schemeClr val="bg1"/>
                                      </p:to>
                                    </p:animClr>
                                    <p:set>
                                      <p:cBhvr>
                                        <p:cTn id="22" dur="250" autoRev="1" fill="remove"/>
                                        <p:tgtEl>
                                          <p:spTgt spid="4">
                                            <p:txEl>
                                              <p:pRg st="1" end="1"/>
                                            </p:txEl>
                                          </p:spTgt>
                                        </p:tgtEl>
                                        <p:attrNameLst>
                                          <p:attrName>fill.type</p:attrName>
                                        </p:attrNameLst>
                                      </p:cBhvr>
                                      <p:to>
                                        <p:strVal val="solid"/>
                                      </p:to>
                                    </p:set>
                                    <p:set>
                                      <p:cBhvr>
                                        <p:cTn id="23" dur="250" autoRev="1" fill="remove"/>
                                        <p:tgtEl>
                                          <p:spTgt spid="4">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grpId="0" nodeType="clickEffect">
                                  <p:stCondLst>
                                    <p:cond delay="0"/>
                                  </p:stCondLst>
                                  <p:childTnLst>
                                    <p:animClr clrSpc="rgb" dir="cw">
                                      <p:cBhvr override="childStyle">
                                        <p:cTn id="27" dur="250" autoRev="1" fill="remove"/>
                                        <p:tgtEl>
                                          <p:spTgt spid="4">
                                            <p:txEl>
                                              <p:pRg st="2" end="2"/>
                                            </p:txEl>
                                          </p:spTgt>
                                        </p:tgtEl>
                                        <p:attrNameLst>
                                          <p:attrName>style.color</p:attrName>
                                        </p:attrNameLst>
                                      </p:cBhvr>
                                      <p:to>
                                        <a:schemeClr val="bg1"/>
                                      </p:to>
                                    </p:animClr>
                                    <p:animClr clrSpc="rgb" dir="cw">
                                      <p:cBhvr>
                                        <p:cTn id="28" dur="250" autoRev="1" fill="remove"/>
                                        <p:tgtEl>
                                          <p:spTgt spid="4">
                                            <p:txEl>
                                              <p:pRg st="2" end="2"/>
                                            </p:txEl>
                                          </p:spTgt>
                                        </p:tgtEl>
                                        <p:attrNameLst>
                                          <p:attrName>fillcolor</p:attrName>
                                        </p:attrNameLst>
                                      </p:cBhvr>
                                      <p:to>
                                        <a:schemeClr val="bg1"/>
                                      </p:to>
                                    </p:animClr>
                                    <p:set>
                                      <p:cBhvr>
                                        <p:cTn id="29" dur="250" autoRev="1" fill="remove"/>
                                        <p:tgtEl>
                                          <p:spTgt spid="4">
                                            <p:txEl>
                                              <p:pRg st="2" end="2"/>
                                            </p:txEl>
                                          </p:spTgt>
                                        </p:tgtEl>
                                        <p:attrNameLst>
                                          <p:attrName>fill.type</p:attrName>
                                        </p:attrNameLst>
                                      </p:cBhvr>
                                      <p:to>
                                        <p:strVal val="solid"/>
                                      </p:to>
                                    </p:set>
                                    <p:set>
                                      <p:cBhvr>
                                        <p:cTn id="30" dur="250" autoRev="1" fill="remove"/>
                                        <p:tgtEl>
                                          <p:spTgt spid="4">
                                            <p:txEl>
                                              <p:pRg st="2" end="2"/>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fill="remove" grpId="0" nodeType="clickEffect">
                                  <p:stCondLst>
                                    <p:cond delay="0"/>
                                  </p:stCondLst>
                                  <p:childTnLst>
                                    <p:animClr clrSpc="rgb" dir="cw">
                                      <p:cBhvr override="childStyle">
                                        <p:cTn id="34" dur="250" autoRev="1" fill="remove"/>
                                        <p:tgtEl>
                                          <p:spTgt spid="4">
                                            <p:txEl>
                                              <p:pRg st="4" end="4"/>
                                            </p:txEl>
                                          </p:spTgt>
                                        </p:tgtEl>
                                        <p:attrNameLst>
                                          <p:attrName>style.color</p:attrName>
                                        </p:attrNameLst>
                                      </p:cBhvr>
                                      <p:to>
                                        <a:schemeClr val="bg1"/>
                                      </p:to>
                                    </p:animClr>
                                    <p:animClr clrSpc="rgb" dir="cw">
                                      <p:cBhvr>
                                        <p:cTn id="35" dur="250" autoRev="1" fill="remove"/>
                                        <p:tgtEl>
                                          <p:spTgt spid="4">
                                            <p:txEl>
                                              <p:pRg st="4" end="4"/>
                                            </p:txEl>
                                          </p:spTgt>
                                        </p:tgtEl>
                                        <p:attrNameLst>
                                          <p:attrName>fillcolor</p:attrName>
                                        </p:attrNameLst>
                                      </p:cBhvr>
                                      <p:to>
                                        <a:schemeClr val="bg1"/>
                                      </p:to>
                                    </p:animClr>
                                    <p:set>
                                      <p:cBhvr>
                                        <p:cTn id="36" dur="250" autoRev="1" fill="remove"/>
                                        <p:tgtEl>
                                          <p:spTgt spid="4">
                                            <p:txEl>
                                              <p:pRg st="4" end="4"/>
                                            </p:txEl>
                                          </p:spTgt>
                                        </p:tgtEl>
                                        <p:attrNameLst>
                                          <p:attrName>fill.type</p:attrName>
                                        </p:attrNameLst>
                                      </p:cBhvr>
                                      <p:to>
                                        <p:strVal val="solid"/>
                                      </p:to>
                                    </p:set>
                                    <p:set>
                                      <p:cBhvr>
                                        <p:cTn id="37" dur="250" autoRev="1" fill="remove"/>
                                        <p:tgtEl>
                                          <p:spTgt spid="4">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4">
                                            <p:txEl>
                                              <p:pRg st="6" end="6"/>
                                            </p:txEl>
                                          </p:spTgt>
                                        </p:tgtEl>
                                        <p:attrNameLst>
                                          <p:attrName>style.color</p:attrName>
                                        </p:attrNameLst>
                                      </p:cBhvr>
                                      <p:to>
                                        <a:schemeClr val="bg1"/>
                                      </p:to>
                                    </p:animClr>
                                    <p:animClr clrSpc="rgb" dir="cw">
                                      <p:cBhvr>
                                        <p:cTn id="42" dur="250" autoRev="1" fill="remove"/>
                                        <p:tgtEl>
                                          <p:spTgt spid="4">
                                            <p:txEl>
                                              <p:pRg st="6" end="6"/>
                                            </p:txEl>
                                          </p:spTgt>
                                        </p:tgtEl>
                                        <p:attrNameLst>
                                          <p:attrName>fillcolor</p:attrName>
                                        </p:attrNameLst>
                                      </p:cBhvr>
                                      <p:to>
                                        <a:schemeClr val="bg1"/>
                                      </p:to>
                                    </p:animClr>
                                    <p:set>
                                      <p:cBhvr>
                                        <p:cTn id="43" dur="250" autoRev="1" fill="remove"/>
                                        <p:tgtEl>
                                          <p:spTgt spid="4">
                                            <p:txEl>
                                              <p:pRg st="6" end="6"/>
                                            </p:txEl>
                                          </p:spTgt>
                                        </p:tgtEl>
                                        <p:attrNameLst>
                                          <p:attrName>fill.type</p:attrName>
                                        </p:attrNameLst>
                                      </p:cBhvr>
                                      <p:to>
                                        <p:strVal val="solid"/>
                                      </p:to>
                                    </p:set>
                                    <p:set>
                                      <p:cBhvr>
                                        <p:cTn id="44" dur="250" autoRev="1" fill="remove"/>
                                        <p:tgtEl>
                                          <p:spTgt spid="4">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5400" dirty="0" smtClean="0"/>
              <a:t>Tipos de coquetería:</a:t>
            </a:r>
            <a:endParaRPr lang="es-CO" sz="5400" dirty="0"/>
          </a:p>
        </p:txBody>
      </p:sp>
      <p:sp>
        <p:nvSpPr>
          <p:cNvPr id="3" name="Marcador de contenido 2"/>
          <p:cNvSpPr>
            <a:spLocks noGrp="1"/>
          </p:cNvSpPr>
          <p:nvPr>
            <p:ph sz="half" idx="1"/>
          </p:nvPr>
        </p:nvSpPr>
        <p:spPr/>
        <p:txBody>
          <a:bodyPr/>
          <a:lstStyle/>
          <a:p>
            <a:r>
              <a:rPr lang="es-ES" b="1" dirty="0" smtClean="0"/>
              <a:t>La coquetería aduladora, </a:t>
            </a:r>
            <a:r>
              <a:rPr lang="es-ES" dirty="0" smtClean="0"/>
              <a:t>que dice: tú podrías conquistarme, pero yo no me dejo.</a:t>
            </a:r>
          </a:p>
          <a:p>
            <a:endParaRPr lang="es-ES" b="1" dirty="0"/>
          </a:p>
          <a:p>
            <a:r>
              <a:rPr lang="es-ES" b="1" dirty="0" smtClean="0"/>
              <a:t>La coquetería despreciativa, </a:t>
            </a:r>
            <a:r>
              <a:rPr lang="es-ES" dirty="0" smtClean="0"/>
              <a:t>que dice: yo me dejaría conquistar, pero tú no eres capaz de hacerlo.</a:t>
            </a:r>
          </a:p>
          <a:p>
            <a:endParaRPr lang="es-ES" b="1" dirty="0"/>
          </a:p>
          <a:p>
            <a:r>
              <a:rPr lang="es-ES" b="1" dirty="0" smtClean="0"/>
              <a:t>La coquetería provocativa,</a:t>
            </a:r>
            <a:r>
              <a:rPr lang="es-ES" dirty="0"/>
              <a:t> </a:t>
            </a:r>
            <a:r>
              <a:rPr lang="es-ES" dirty="0" smtClean="0"/>
              <a:t>que dice: quizá puedas conquistarme o quizá no, inténtalo.</a:t>
            </a:r>
            <a:endParaRPr lang="es-CO" b="1" dirty="0"/>
          </a:p>
        </p:txBody>
      </p:sp>
      <p:pic>
        <p:nvPicPr>
          <p:cNvPr id="5122" name="Picture 2" descr="https://encrypted-tbn2.gstatic.com/images?q=tbn:ANd9GcSu7MOyHEDoyS7F9ycLFSUabV3AXwaUOJKl_NhVhxS_dhAXMkiG6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74367" y="2692400"/>
            <a:ext cx="4942416" cy="296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0" end="0"/>
                                            </p:txEl>
                                          </p:spTgt>
                                        </p:tgtEl>
                                        <p:attrNameLst>
                                          <p:attrName>r</p:attrName>
                                        </p:attrNameLst>
                                      </p:cBhvr>
                                    </p:animRot>
                                    <p:animRot by="-240000">
                                      <p:cBhvr>
                                        <p:cTn id="15" dur="200" fill="hold">
                                          <p:stCondLst>
                                            <p:cond delay="200"/>
                                          </p:stCondLst>
                                        </p:cTn>
                                        <p:tgtEl>
                                          <p:spTgt spid="3">
                                            <p:txEl>
                                              <p:pRg st="0" end="0"/>
                                            </p:txEl>
                                          </p:spTgt>
                                        </p:tgtEl>
                                        <p:attrNameLst>
                                          <p:attrName>r</p:attrName>
                                        </p:attrNameLst>
                                      </p:cBhvr>
                                    </p:animRot>
                                    <p:animRot by="240000">
                                      <p:cBhvr>
                                        <p:cTn id="16" dur="200" fill="hold">
                                          <p:stCondLst>
                                            <p:cond delay="400"/>
                                          </p:stCondLst>
                                        </p:cTn>
                                        <p:tgtEl>
                                          <p:spTgt spid="3">
                                            <p:txEl>
                                              <p:pRg st="0" end="0"/>
                                            </p:txEl>
                                          </p:spTgt>
                                        </p:tgtEl>
                                        <p:attrNameLst>
                                          <p:attrName>r</p:attrName>
                                        </p:attrNameLst>
                                      </p:cBhvr>
                                    </p:animRot>
                                    <p:animRot by="-240000">
                                      <p:cBhvr>
                                        <p:cTn id="17" dur="200" fill="hold">
                                          <p:stCondLst>
                                            <p:cond delay="600"/>
                                          </p:stCondLst>
                                        </p:cTn>
                                        <p:tgtEl>
                                          <p:spTgt spid="3">
                                            <p:txEl>
                                              <p:pRg st="0" end="0"/>
                                            </p:txEl>
                                          </p:spTgt>
                                        </p:tgtEl>
                                        <p:attrNameLst>
                                          <p:attrName>r</p:attrName>
                                        </p:attrNameLst>
                                      </p:cBhvr>
                                    </p:animRot>
                                    <p:animRot by="120000">
                                      <p:cBhvr>
                                        <p:cTn id="18" dur="200" fill="hold">
                                          <p:stCondLst>
                                            <p:cond delay="80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4" end="4"/>
                                            </p:txEl>
                                          </p:spTgt>
                                        </p:tgtEl>
                                        <p:attrNameLst>
                                          <p:attrName>r</p:attrName>
                                        </p:attrNameLst>
                                      </p:cBhvr>
                                    </p:animRot>
                                    <p:animRot by="-240000">
                                      <p:cBhvr>
                                        <p:cTn id="31" dur="200" fill="hold">
                                          <p:stCondLst>
                                            <p:cond delay="200"/>
                                          </p:stCondLst>
                                        </p:cTn>
                                        <p:tgtEl>
                                          <p:spTgt spid="3">
                                            <p:txEl>
                                              <p:pRg st="4" end="4"/>
                                            </p:txEl>
                                          </p:spTgt>
                                        </p:tgtEl>
                                        <p:attrNameLst>
                                          <p:attrName>r</p:attrName>
                                        </p:attrNameLst>
                                      </p:cBhvr>
                                    </p:animRot>
                                    <p:animRot by="240000">
                                      <p:cBhvr>
                                        <p:cTn id="32" dur="200" fill="hold">
                                          <p:stCondLst>
                                            <p:cond delay="400"/>
                                          </p:stCondLst>
                                        </p:cTn>
                                        <p:tgtEl>
                                          <p:spTgt spid="3">
                                            <p:txEl>
                                              <p:pRg st="4" end="4"/>
                                            </p:txEl>
                                          </p:spTgt>
                                        </p:tgtEl>
                                        <p:attrNameLst>
                                          <p:attrName>r</p:attrName>
                                        </p:attrNameLst>
                                      </p:cBhvr>
                                    </p:animRot>
                                    <p:animRot by="-240000">
                                      <p:cBhvr>
                                        <p:cTn id="33" dur="200" fill="hold">
                                          <p:stCondLst>
                                            <p:cond delay="600"/>
                                          </p:stCondLst>
                                        </p:cTn>
                                        <p:tgtEl>
                                          <p:spTgt spid="3">
                                            <p:txEl>
                                              <p:pRg st="4" end="4"/>
                                            </p:txEl>
                                          </p:spTgt>
                                        </p:tgtEl>
                                        <p:attrNameLst>
                                          <p:attrName>r</p:attrName>
                                        </p:attrNameLst>
                                      </p:cBhvr>
                                    </p:animRot>
                                    <p:animRot by="120000">
                                      <p:cBhvr>
                                        <p:cTn id="34" dur="200" fill="hold">
                                          <p:stCondLst>
                                            <p:cond delay="800"/>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5122"/>
                                        </p:tgtEl>
                                        <p:attrNameLst>
                                          <p:attrName>r</p:attrName>
                                        </p:attrNameLst>
                                      </p:cBhvr>
                                    </p:animRot>
                                    <p:animRot by="-240000">
                                      <p:cBhvr>
                                        <p:cTn id="39" dur="200" fill="hold">
                                          <p:stCondLst>
                                            <p:cond delay="200"/>
                                          </p:stCondLst>
                                        </p:cTn>
                                        <p:tgtEl>
                                          <p:spTgt spid="5122"/>
                                        </p:tgtEl>
                                        <p:attrNameLst>
                                          <p:attrName>r</p:attrName>
                                        </p:attrNameLst>
                                      </p:cBhvr>
                                    </p:animRot>
                                    <p:animRot by="240000">
                                      <p:cBhvr>
                                        <p:cTn id="40" dur="200" fill="hold">
                                          <p:stCondLst>
                                            <p:cond delay="400"/>
                                          </p:stCondLst>
                                        </p:cTn>
                                        <p:tgtEl>
                                          <p:spTgt spid="5122"/>
                                        </p:tgtEl>
                                        <p:attrNameLst>
                                          <p:attrName>r</p:attrName>
                                        </p:attrNameLst>
                                      </p:cBhvr>
                                    </p:animRot>
                                    <p:animRot by="-240000">
                                      <p:cBhvr>
                                        <p:cTn id="41" dur="200" fill="hold">
                                          <p:stCondLst>
                                            <p:cond delay="600"/>
                                          </p:stCondLst>
                                        </p:cTn>
                                        <p:tgtEl>
                                          <p:spTgt spid="5122"/>
                                        </p:tgtEl>
                                        <p:attrNameLst>
                                          <p:attrName>r</p:attrName>
                                        </p:attrNameLst>
                                      </p:cBhvr>
                                    </p:animRot>
                                    <p:animRot by="120000">
                                      <p:cBhvr>
                                        <p:cTn id="42"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5400" dirty="0" smtClean="0"/>
              <a:t>Celos y Coquetería:</a:t>
            </a:r>
            <a:endParaRPr lang="es-CO" sz="5400" dirty="0"/>
          </a:p>
        </p:txBody>
      </p:sp>
      <p:sp>
        <p:nvSpPr>
          <p:cNvPr id="3" name="Marcador de contenido 2"/>
          <p:cNvSpPr>
            <a:spLocks noGrp="1"/>
          </p:cNvSpPr>
          <p:nvPr>
            <p:ph sz="half" idx="1"/>
          </p:nvPr>
        </p:nvSpPr>
        <p:spPr>
          <a:xfrm>
            <a:off x="6095999" y="2250801"/>
            <a:ext cx="5496585" cy="4394413"/>
          </a:xfrm>
        </p:spPr>
        <p:txBody>
          <a:bodyPr>
            <a:normAutofit fontScale="92500" lnSpcReduction="10000"/>
          </a:bodyPr>
          <a:lstStyle/>
          <a:p>
            <a:r>
              <a:rPr lang="es-ES" dirty="0" smtClean="0"/>
              <a:t>Para Simmel cuando una mujer involucra a otro hombre en la coquetería , al que en realidad no pretende, el movimiento de la posesión y la no posesión termina.</a:t>
            </a:r>
          </a:p>
          <a:p>
            <a:endParaRPr lang="es-ES" dirty="0"/>
          </a:p>
          <a:p>
            <a:r>
              <a:rPr lang="es-ES" dirty="0"/>
              <a:t>A</a:t>
            </a:r>
            <a:r>
              <a:rPr lang="es-ES" dirty="0" smtClean="0"/>
              <a:t>sí se despiertan los celos y se eleva es deseo de conquistar o de ganar, pero esto ya no sería coquetería.</a:t>
            </a:r>
          </a:p>
          <a:p>
            <a:endParaRPr lang="es-ES" dirty="0" smtClean="0"/>
          </a:p>
          <a:p>
            <a:r>
              <a:rPr lang="es-ES" dirty="0" smtClean="0"/>
              <a:t>Esto podría causar que la otra persona lo interprete como un acto de retirada o un rechazo definitivo.</a:t>
            </a:r>
          </a:p>
          <a:p>
            <a:endParaRPr lang="es-ES" dirty="0"/>
          </a:p>
          <a:p>
            <a:r>
              <a:rPr lang="es-ES" dirty="0" smtClean="0"/>
              <a:t>Los celos son otra cosa diferente a la coquetería</a:t>
            </a:r>
            <a:endParaRPr lang="es-CO" dirty="0"/>
          </a:p>
        </p:txBody>
      </p:sp>
      <p:pic>
        <p:nvPicPr>
          <p:cNvPr id="6146" name="Picture 2" descr="http://www.15a20.com.mx/advf/imagenes/2013/09/5233725454864_615x50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2300" y="2250801"/>
            <a:ext cx="5235575" cy="43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52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614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985" y="345588"/>
            <a:ext cx="11077200" cy="970450"/>
          </a:xfrm>
        </p:spPr>
        <p:txBody>
          <a:bodyPr/>
          <a:lstStyle/>
          <a:p>
            <a:r>
              <a:rPr lang="es-ES" sz="5400" dirty="0" smtClean="0"/>
              <a:t>¿Cuándo termina la coquetería?</a:t>
            </a:r>
            <a:endParaRPr lang="es-CO" sz="5400" dirty="0"/>
          </a:p>
        </p:txBody>
      </p:sp>
      <p:sp>
        <p:nvSpPr>
          <p:cNvPr id="3" name="Marcador de contenido 2"/>
          <p:cNvSpPr>
            <a:spLocks noGrp="1"/>
          </p:cNvSpPr>
          <p:nvPr>
            <p:ph sz="half" idx="1"/>
          </p:nvPr>
        </p:nvSpPr>
        <p:spPr>
          <a:xfrm>
            <a:off x="465986" y="2138363"/>
            <a:ext cx="7369914" cy="4554537"/>
          </a:xfrm>
        </p:spPr>
        <p:txBody>
          <a:bodyPr>
            <a:normAutofit lnSpcReduction="10000"/>
          </a:bodyPr>
          <a:lstStyle/>
          <a:p>
            <a:r>
              <a:rPr lang="es-ES" dirty="0" smtClean="0"/>
              <a:t>La coquetería finaliza cuando se da la decisión definitiva.</a:t>
            </a:r>
          </a:p>
          <a:p>
            <a:endParaRPr lang="es-ES" dirty="0" smtClean="0"/>
          </a:p>
          <a:p>
            <a:r>
              <a:rPr lang="es-ES" dirty="0" smtClean="0"/>
              <a:t>La decisión de finalizar la coquetería cae en la mujer, ya que para esta aceptar y rechazar, afirmar y negar es mucho mas fácil.</a:t>
            </a:r>
          </a:p>
          <a:p>
            <a:endParaRPr lang="es-ES" dirty="0"/>
          </a:p>
          <a:p>
            <a:r>
              <a:rPr lang="es-ES" dirty="0" smtClean="0"/>
              <a:t>El papel de rechazo es un gesto mas apropiado para la mujer, por lo tanto para un hombre no es conveniente tener la actitud de rechazo porque se puede catalogar de penoso y poco caballeroso.</a:t>
            </a:r>
          </a:p>
          <a:p>
            <a:endParaRPr lang="es-ES" dirty="0"/>
          </a:p>
          <a:p>
            <a:r>
              <a:rPr lang="es-ES" dirty="0" smtClean="0"/>
              <a:t>La mujer desea libertad y poder, y por lo general son muy pocas las veces en las que la mujer tiene condición de decidir en su vida.</a:t>
            </a:r>
            <a:endParaRPr lang="es-ES" dirty="0"/>
          </a:p>
        </p:txBody>
      </p:sp>
      <p:pic>
        <p:nvPicPr>
          <p:cNvPr id="7170" name="Picture 2" descr="http://i2.esmas.com/2009/10/22/80656/no-me-escuchas-mujeres-hombres--300x38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76098" y="2138363"/>
            <a:ext cx="3595687" cy="455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9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3">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3">
                                            <p:txEl>
                                              <p:pRg st="4" end="4"/>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xEl>
                                              <p:pRg st="6" end="6"/>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71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5506" y="361267"/>
            <a:ext cx="6481261" cy="1323439"/>
          </a:xfrm>
          <a:prstGeom prst="rect">
            <a:avLst/>
          </a:prstGeom>
          <a:noFill/>
        </p:spPr>
        <p:txBody>
          <a:bodyPr wrap="none" rtlCol="0">
            <a:spAutoFit/>
          </a:bodyPr>
          <a:lstStyle/>
          <a:p>
            <a:r>
              <a:rPr lang="es-CO" sz="8000" b="1" dirty="0" smtClean="0">
                <a:latin typeface="Baskerville Old Face" panose="02020602080505020303" pitchFamily="18" charset="0"/>
              </a:rPr>
              <a:t>Georg Simmel</a:t>
            </a:r>
            <a:endParaRPr lang="es-CO" sz="8000" b="1" dirty="0">
              <a:latin typeface="Baskerville Old Face" panose="02020602080505020303" pitchFamily="18" charset="0"/>
            </a:endParaRPr>
          </a:p>
        </p:txBody>
      </p:sp>
      <p:pic>
        <p:nvPicPr>
          <p:cNvPr id="1026" name="Picture 2" descr="http://www.biografiasyvidas.com/biografia/s/fotos/simm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55" y="2412999"/>
            <a:ext cx="4182072" cy="400986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fbcdn-sphotos-h-a.akamaihd.net/hphotos-ak-xpf1/v/t34.0-12/10744821_980650561961675_1786855514_n.jpg?oh=f56f666eeecd32297cce8635d1f5c9ac&amp;oe=545A9E40&amp;__gda__=1415195536_964bff8c66284ff01107251e8dfff2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767" y="702738"/>
            <a:ext cx="3759859" cy="573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2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10000" y="5280846"/>
            <a:ext cx="10950200" cy="1348554"/>
          </a:xfrm>
        </p:spPr>
        <p:txBody>
          <a:bodyPr>
            <a:noAutofit/>
          </a:bodyPr>
          <a:lstStyle/>
          <a:p>
            <a:r>
              <a:rPr lang="es-ES" sz="8000" b="1" dirty="0" smtClean="0"/>
              <a:t>La Moda</a:t>
            </a:r>
            <a:endParaRPr lang="es-CO" sz="8000" b="1" dirty="0"/>
          </a:p>
        </p:txBody>
      </p:sp>
      <p:pic>
        <p:nvPicPr>
          <p:cNvPr id="4" name="Picture 2"/>
          <p:cNvPicPr>
            <a:picLocks noChangeAspect="1" noChangeArrowheads="1"/>
          </p:cNvPicPr>
          <p:nvPr/>
        </p:nvPicPr>
        <p:blipFill>
          <a:blip r:embed="rId2"/>
          <a:srcRect/>
          <a:stretch>
            <a:fillRect/>
          </a:stretch>
        </p:blipFill>
        <p:spPr bwMode="auto">
          <a:xfrm>
            <a:off x="5156200" y="114300"/>
            <a:ext cx="6121400" cy="4608205"/>
          </a:xfrm>
          <a:prstGeom prst="rect">
            <a:avLst/>
          </a:prstGeom>
          <a:noFill/>
          <a:ln w="9525">
            <a:noFill/>
            <a:miter lim="800000"/>
            <a:headEnd/>
            <a:tailEnd/>
          </a:ln>
          <a:effectLst/>
        </p:spPr>
      </p:pic>
    </p:spTree>
    <p:extLst>
      <p:ext uri="{BB962C8B-B14F-4D97-AF65-F5344CB8AC3E}">
        <p14:creationId xmlns:p14="http://schemas.microsoft.com/office/powerpoint/2010/main" val="4791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70588" l="0"/>
                                      </p:by>
                                    </p:animClr>
                                    <p:animClr clrSpc="hsl" dir="cw">
                                      <p:cBhvr>
                                        <p:cTn id="7" dur="500" fill="hold"/>
                                        <p:tgtEl>
                                          <p:spTgt spid="4"/>
                                        </p:tgtEl>
                                        <p:attrNameLst>
                                          <p:attrName>fillcolor</p:attrName>
                                        </p:attrNameLst>
                                      </p:cBhvr>
                                      <p:by>
                                        <p:hsl h="0" s="-70588" l="0"/>
                                      </p:by>
                                    </p:animClr>
                                    <p:animClr clrSpc="hsl" dir="cw">
                                      <p:cBhvr>
                                        <p:cTn id="8" dur="500" fill="hold"/>
                                        <p:tgtEl>
                                          <p:spTgt spid="4"/>
                                        </p:tgtEl>
                                        <p:attrNameLst>
                                          <p:attrName>stroke.color</p:attrName>
                                        </p:attrNameLst>
                                      </p:cBhvr>
                                      <p:by>
                                        <p:hsl h="0" s="-70588"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grpId="0" nodeType="clickEffect">
                                  <p:stCondLst>
                                    <p:cond delay="0"/>
                                  </p:stCondLst>
                                  <p:childTnLst>
                                    <p:animClr clrSpc="hsl" dir="cw">
                                      <p:cBhvr override="childStyle">
                                        <p:cTn id="13" dur="500" fill="hold"/>
                                        <p:tgtEl>
                                          <p:spTgt spid="3">
                                            <p:txEl>
                                              <p:pRg st="0" end="0"/>
                                            </p:txEl>
                                          </p:spTgt>
                                        </p:tgtEl>
                                        <p:attrNameLst>
                                          <p:attrName>style.color</p:attrName>
                                        </p:attrNameLst>
                                      </p:cBhvr>
                                      <p:by>
                                        <p:hsl h="0" s="-70588" l="0"/>
                                      </p:by>
                                    </p:animClr>
                                    <p:animClr clrSpc="hsl" dir="cw">
                                      <p:cBhvr>
                                        <p:cTn id="14" dur="500" fill="hold"/>
                                        <p:tgtEl>
                                          <p:spTgt spid="3">
                                            <p:txEl>
                                              <p:pRg st="0" end="0"/>
                                            </p:txEl>
                                          </p:spTgt>
                                        </p:tgtEl>
                                        <p:attrNameLst>
                                          <p:attrName>fillcolor</p:attrName>
                                        </p:attrNameLst>
                                      </p:cBhvr>
                                      <p:by>
                                        <p:hsl h="0" s="-70588" l="0"/>
                                      </p:by>
                                    </p:animClr>
                                    <p:animClr clrSpc="hsl" dir="cw">
                                      <p:cBhvr>
                                        <p:cTn id="15" dur="500" fill="hold"/>
                                        <p:tgtEl>
                                          <p:spTgt spid="3">
                                            <p:txEl>
                                              <p:pRg st="0" end="0"/>
                                            </p:txEl>
                                          </p:spTgt>
                                        </p:tgtEl>
                                        <p:attrNameLst>
                                          <p:attrName>stroke.color</p:attrName>
                                        </p:attrNameLst>
                                      </p:cBhvr>
                                      <p:by>
                                        <p:hsl h="0" s="-70588" l="0"/>
                                      </p:by>
                                    </p:animClr>
                                    <p:set>
                                      <p:cBhvr>
                                        <p:cTn id="16"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1034529" y="3876039"/>
            <a:ext cx="4092106" cy="2936991"/>
          </a:xfrm>
          <a:prstGeom prst="rect">
            <a:avLst/>
          </a:prstGeom>
          <a:noFill/>
          <a:ln w="9525">
            <a:noFill/>
            <a:miter lim="800000"/>
            <a:headEnd/>
            <a:tailEnd/>
          </a:ln>
          <a:effectLst/>
        </p:spPr>
      </p:pic>
      <p:sp>
        <p:nvSpPr>
          <p:cNvPr id="6" name="10 CuadroTexto"/>
          <p:cNvSpPr txBox="1">
            <a:spLocks noGrp="1"/>
          </p:cNvSpPr>
          <p:nvPr>
            <p:ph sz="half" idx="1"/>
          </p:nvPr>
        </p:nvSpPr>
        <p:spPr>
          <a:xfrm>
            <a:off x="465409" y="1783831"/>
            <a:ext cx="5399089" cy="2459135"/>
          </a:xfrm>
          <a:prstGeom prst="rect">
            <a:avLst/>
          </a:prstGeom>
          <a:noFill/>
        </p:spPr>
        <p:txBody>
          <a:bodyPr wrap="square" rtlCol="0">
            <a:spAutoFit/>
          </a:bodyPr>
          <a:lstStyle/>
          <a:p>
            <a:r>
              <a:rPr lang="es-ES" sz="2400" dirty="0" smtClean="0"/>
              <a:t>La moda es un fenómeno dual  en el cual se chocan y unen dos fuerzas;  la </a:t>
            </a:r>
            <a:r>
              <a:rPr lang="es-ES" sz="2400" dirty="0" smtClean="0"/>
              <a:t>de </a:t>
            </a:r>
            <a:r>
              <a:rPr lang="es-ES" sz="2400" dirty="0" smtClean="0"/>
              <a:t>lo general  y la de lo individual. </a:t>
            </a:r>
          </a:p>
          <a:p>
            <a:r>
              <a:rPr lang="es-ES" sz="2400" dirty="0" smtClean="0"/>
              <a:t>Es una exteriorización de lo interno </a:t>
            </a:r>
            <a:endParaRPr lang="es-ES" sz="2400" dirty="0"/>
          </a:p>
        </p:txBody>
      </p:sp>
      <p:pic>
        <p:nvPicPr>
          <p:cNvPr id="8" name="Picture 2"/>
          <p:cNvPicPr>
            <a:picLocks noGrp="1" noChangeAspect="1" noChangeArrowheads="1"/>
          </p:cNvPicPr>
          <p:nvPr>
            <p:ph sz="half" idx="2"/>
          </p:nvPr>
        </p:nvPicPr>
        <p:blipFill rotWithShape="1">
          <a:blip r:embed="rId3"/>
          <a:srcRect b="5698"/>
          <a:stretch/>
        </p:blipFill>
        <p:spPr bwMode="auto">
          <a:xfrm>
            <a:off x="6352798" y="2003313"/>
            <a:ext cx="5029200" cy="4732078"/>
          </a:xfrm>
          <a:prstGeom prst="rect">
            <a:avLst/>
          </a:prstGeom>
          <a:noFill/>
          <a:ln w="9525">
            <a:noFill/>
            <a:miter lim="800000"/>
            <a:headEnd/>
            <a:tailEnd/>
          </a:ln>
          <a:effectLst/>
        </p:spPr>
      </p:pic>
    </p:spTree>
    <p:extLst>
      <p:ext uri="{BB962C8B-B14F-4D97-AF65-F5344CB8AC3E}">
        <p14:creationId xmlns:p14="http://schemas.microsoft.com/office/powerpoint/2010/main" val="5590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6">
                                            <p:txEl>
                                              <p:pRg st="0" end="0"/>
                                            </p:txEl>
                                          </p:spTgt>
                                        </p:tgtEl>
                                        <p:attrNameLst>
                                          <p:attrName>style.color</p:attrName>
                                        </p:attrNameLst>
                                      </p:cBhvr>
                                      <p:by>
                                        <p:hsl h="0" s="-12549" l="-25098"/>
                                      </p:by>
                                    </p:animClr>
                                    <p:animClr clrSpc="hsl" dir="cw">
                                      <p:cBhvr>
                                        <p:cTn id="7" dur="500" fill="hold"/>
                                        <p:tgtEl>
                                          <p:spTgt spid="6">
                                            <p:txEl>
                                              <p:pRg st="0" end="0"/>
                                            </p:txEl>
                                          </p:spTgt>
                                        </p:tgtEl>
                                        <p:attrNameLst>
                                          <p:attrName>fillcolor</p:attrName>
                                        </p:attrNameLst>
                                      </p:cBhvr>
                                      <p:by>
                                        <p:hsl h="0" s="-12549" l="-25098"/>
                                      </p:by>
                                    </p:animClr>
                                    <p:animClr clrSpc="hsl" dir="cw">
                                      <p:cBhvr>
                                        <p:cTn id="8" dur="500" fill="hold"/>
                                        <p:tgtEl>
                                          <p:spTgt spid="6">
                                            <p:txEl>
                                              <p:pRg st="0" end="0"/>
                                            </p:txEl>
                                          </p:spTgt>
                                        </p:tgtEl>
                                        <p:attrNameLst>
                                          <p:attrName>stroke.color</p:attrName>
                                        </p:attrNameLst>
                                      </p:cBhvr>
                                      <p:by>
                                        <p:hsl h="0" s="-12549" l="-25098"/>
                                      </p:by>
                                    </p:animClr>
                                    <p:set>
                                      <p:cBhvr>
                                        <p:cTn id="9" dur="500" fill="hold"/>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6">
                                            <p:txEl>
                                              <p:pRg st="1" end="1"/>
                                            </p:txEl>
                                          </p:spTgt>
                                        </p:tgtEl>
                                        <p:attrNameLst>
                                          <p:attrName>style.color</p:attrName>
                                        </p:attrNameLst>
                                      </p:cBhvr>
                                      <p:by>
                                        <p:hsl h="0" s="-12549" l="-25098"/>
                                      </p:by>
                                    </p:animClr>
                                    <p:animClr clrSpc="hsl" dir="cw">
                                      <p:cBhvr>
                                        <p:cTn id="14" dur="500" fill="hold"/>
                                        <p:tgtEl>
                                          <p:spTgt spid="6">
                                            <p:txEl>
                                              <p:pRg st="1" end="1"/>
                                            </p:txEl>
                                          </p:spTgt>
                                        </p:tgtEl>
                                        <p:attrNameLst>
                                          <p:attrName>fillcolor</p:attrName>
                                        </p:attrNameLst>
                                      </p:cBhvr>
                                      <p:by>
                                        <p:hsl h="0" s="-12549" l="-25098"/>
                                      </p:by>
                                    </p:animClr>
                                    <p:animClr clrSpc="hsl" dir="cw">
                                      <p:cBhvr>
                                        <p:cTn id="15" dur="500" fill="hold"/>
                                        <p:tgtEl>
                                          <p:spTgt spid="6">
                                            <p:txEl>
                                              <p:pRg st="1" end="1"/>
                                            </p:txEl>
                                          </p:spTgt>
                                        </p:tgtEl>
                                        <p:attrNameLst>
                                          <p:attrName>stroke.color</p:attrName>
                                        </p:attrNameLst>
                                      </p:cBhvr>
                                      <p:by>
                                        <p:hsl h="0" s="-12549" l="-25098"/>
                                      </p:by>
                                    </p:animClr>
                                    <p:set>
                                      <p:cBhvr>
                                        <p:cTn id="16" dur="500" fill="hold"/>
                                        <p:tgtEl>
                                          <p:spTgt spid="6">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7"/>
                                        </p:tgtEl>
                                        <p:attrNameLst>
                                          <p:attrName>style.color</p:attrName>
                                        </p:attrNameLst>
                                      </p:cBhvr>
                                      <p:by>
                                        <p:hsl h="0" s="-12549" l="-25098"/>
                                      </p:by>
                                    </p:animClr>
                                    <p:animClr clrSpc="hsl" dir="cw">
                                      <p:cBhvr>
                                        <p:cTn id="21" dur="500" fill="hold"/>
                                        <p:tgtEl>
                                          <p:spTgt spid="7"/>
                                        </p:tgtEl>
                                        <p:attrNameLst>
                                          <p:attrName>fillcolor</p:attrName>
                                        </p:attrNameLst>
                                      </p:cBhvr>
                                      <p:by>
                                        <p:hsl h="0" s="-12549" l="-25098"/>
                                      </p:by>
                                    </p:animClr>
                                    <p:animClr clrSpc="hsl" dir="cw">
                                      <p:cBhvr>
                                        <p:cTn id="22" dur="500" fill="hold"/>
                                        <p:tgtEl>
                                          <p:spTgt spid="7"/>
                                        </p:tgtEl>
                                        <p:attrNameLst>
                                          <p:attrName>stroke.color</p:attrName>
                                        </p:attrNameLst>
                                      </p:cBhvr>
                                      <p:by>
                                        <p:hsl h="0" s="-12549" l="-25098"/>
                                      </p:by>
                                    </p:animClr>
                                    <p:set>
                                      <p:cBhvr>
                                        <p:cTn id="23" dur="500" fill="hold"/>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nodeType="clickEffect">
                                  <p:stCondLst>
                                    <p:cond delay="0"/>
                                  </p:stCondLst>
                                  <p:childTnLst>
                                    <p:animClr clrSpc="hsl" dir="cw">
                                      <p:cBhvr override="childStyle">
                                        <p:cTn id="27" dur="500" fill="hold"/>
                                        <p:tgtEl>
                                          <p:spTgt spid="8"/>
                                        </p:tgtEl>
                                        <p:attrNameLst>
                                          <p:attrName>style.color</p:attrName>
                                        </p:attrNameLst>
                                      </p:cBhvr>
                                      <p:by>
                                        <p:hsl h="0" s="-12549" l="-25098"/>
                                      </p:by>
                                    </p:animClr>
                                    <p:animClr clrSpc="hsl" dir="cw">
                                      <p:cBhvr>
                                        <p:cTn id="28" dur="500" fill="hold"/>
                                        <p:tgtEl>
                                          <p:spTgt spid="8"/>
                                        </p:tgtEl>
                                        <p:attrNameLst>
                                          <p:attrName>fillcolor</p:attrName>
                                        </p:attrNameLst>
                                      </p:cBhvr>
                                      <p:by>
                                        <p:hsl h="0" s="-12549" l="-25098"/>
                                      </p:by>
                                    </p:animClr>
                                    <p:animClr clrSpc="hsl" dir="cw">
                                      <p:cBhvr>
                                        <p:cTn id="29" dur="500" fill="hold"/>
                                        <p:tgtEl>
                                          <p:spTgt spid="8"/>
                                        </p:tgtEl>
                                        <p:attrNameLst>
                                          <p:attrName>stroke.color</p:attrName>
                                        </p:attrNameLst>
                                      </p:cBhvr>
                                      <p:by>
                                        <p:hsl h="0" s="-12549" l="-25098"/>
                                      </p:by>
                                    </p:animClr>
                                    <p:set>
                                      <p:cBhvr>
                                        <p:cTn id="30"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5906124" y="1963710"/>
            <a:ext cx="5936106" cy="3539430"/>
          </a:xfrm>
          <a:prstGeom prst="rect">
            <a:avLst/>
          </a:prstGeom>
          <a:noFill/>
        </p:spPr>
        <p:txBody>
          <a:bodyPr wrap="square" rtlCol="0">
            <a:spAutoFit/>
          </a:bodyPr>
          <a:lstStyle/>
          <a:p>
            <a:pPr>
              <a:buFont typeface="Arial" pitchFamily="34" charset="0"/>
              <a:buChar char="•"/>
            </a:pPr>
            <a:r>
              <a:rPr lang="es-ES" sz="2800" dirty="0" smtClean="0"/>
              <a:t>En la moda esta presente la búsqueda de la pertenencia y diferenciaron o distinción .</a:t>
            </a:r>
          </a:p>
          <a:p>
            <a:r>
              <a:rPr lang="es-ES" sz="2800" dirty="0" smtClean="0"/>
              <a:t>Así </a:t>
            </a:r>
            <a:r>
              <a:rPr lang="es-ES" sz="2800" dirty="0" smtClean="0"/>
              <a:t>el individuo busca hacer parte de un grupo a la vez que busca  la </a:t>
            </a:r>
            <a:r>
              <a:rPr lang="es-ES" sz="2800" dirty="0" smtClean="0"/>
              <a:t>singularidad, diferenciándose </a:t>
            </a:r>
            <a:r>
              <a:rPr lang="es-ES" sz="2800" dirty="0" smtClean="0"/>
              <a:t>de los grupos a los cuales no pertenece </a:t>
            </a:r>
            <a:endParaRPr lang="es-ES" sz="2800" dirty="0"/>
          </a:p>
        </p:txBody>
      </p:sp>
      <p:pic>
        <p:nvPicPr>
          <p:cNvPr id="1026" name="Picture 2"/>
          <p:cNvPicPr>
            <a:picLocks noChangeAspect="1" noChangeArrowheads="1"/>
          </p:cNvPicPr>
          <p:nvPr/>
        </p:nvPicPr>
        <p:blipFill>
          <a:blip r:embed="rId2"/>
          <a:srcRect/>
          <a:stretch>
            <a:fillRect/>
          </a:stretch>
        </p:blipFill>
        <p:spPr bwMode="auto">
          <a:xfrm>
            <a:off x="209864" y="2596808"/>
            <a:ext cx="5561350" cy="28146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1026"/>
                                        </p:tgtEl>
                                        <p:attrNameLst>
                                          <p:attrName>style.color</p:attrName>
                                        </p:attrNameLst>
                                      </p:cBhvr>
                                      <p:by>
                                        <p:hsl h="0" s="12549" l="25098"/>
                                      </p:by>
                                    </p:animClr>
                                    <p:animClr clrSpc="hsl" dir="cw">
                                      <p:cBhvr>
                                        <p:cTn id="7" dur="500" fill="hold"/>
                                        <p:tgtEl>
                                          <p:spTgt spid="1026"/>
                                        </p:tgtEl>
                                        <p:attrNameLst>
                                          <p:attrName>fillcolor</p:attrName>
                                        </p:attrNameLst>
                                      </p:cBhvr>
                                      <p:by>
                                        <p:hsl h="0" s="12549" l="25098"/>
                                      </p:by>
                                    </p:animClr>
                                    <p:animClr clrSpc="hsl" dir="cw">
                                      <p:cBhvr>
                                        <p:cTn id="8" dur="500" fill="hold"/>
                                        <p:tgtEl>
                                          <p:spTgt spid="1026"/>
                                        </p:tgtEl>
                                        <p:attrNameLst>
                                          <p:attrName>stroke.color</p:attrName>
                                        </p:attrNameLst>
                                      </p:cBhvr>
                                      <p:by>
                                        <p:hsl h="0" s="12549" l="25098"/>
                                      </p:by>
                                    </p:animClr>
                                    <p:set>
                                      <p:cBhvr>
                                        <p:cTn id="9" dur="500" fill="hold"/>
                                        <p:tgtEl>
                                          <p:spTgt spid="102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8"/>
                                        </p:tgtEl>
                                        <p:attrNameLst>
                                          <p:attrName>style.color</p:attrName>
                                        </p:attrNameLst>
                                      </p:cBhvr>
                                      <p:by>
                                        <p:hsl h="0" s="12549" l="25098"/>
                                      </p:by>
                                    </p:animClr>
                                    <p:animClr clrSpc="hsl" dir="cw">
                                      <p:cBhvr>
                                        <p:cTn id="14" dur="500" fill="hold"/>
                                        <p:tgtEl>
                                          <p:spTgt spid="8"/>
                                        </p:tgtEl>
                                        <p:attrNameLst>
                                          <p:attrName>fillcolor</p:attrName>
                                        </p:attrNameLst>
                                      </p:cBhvr>
                                      <p:by>
                                        <p:hsl h="0" s="12549" l="25098"/>
                                      </p:by>
                                    </p:animClr>
                                    <p:animClr clrSpc="hsl" dir="cw">
                                      <p:cBhvr>
                                        <p:cTn id="15" dur="500" fill="hold"/>
                                        <p:tgtEl>
                                          <p:spTgt spid="8"/>
                                        </p:tgtEl>
                                        <p:attrNameLst>
                                          <p:attrName>stroke.color</p:attrName>
                                        </p:attrNameLst>
                                      </p:cBhvr>
                                      <p:by>
                                        <p:hsl h="0" s="12549" l="25098"/>
                                      </p:by>
                                    </p:animClr>
                                    <p:set>
                                      <p:cBhvr>
                                        <p:cTn id="16"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txBox="1">
            <a:spLocks noGrp="1"/>
          </p:cNvSpPr>
          <p:nvPr>
            <p:ph sz="half" idx="2"/>
          </p:nvPr>
        </p:nvSpPr>
        <p:spPr>
          <a:xfrm>
            <a:off x="6248400" y="2367363"/>
            <a:ext cx="5575300" cy="4305794"/>
          </a:xfrm>
          <a:prstGeom prst="rect">
            <a:avLst/>
          </a:prstGeom>
          <a:noFill/>
        </p:spPr>
        <p:txBody>
          <a:bodyPr wrap="square" rtlCol="0">
            <a:spAutoFit/>
          </a:bodyPr>
          <a:lstStyle/>
          <a:p>
            <a:r>
              <a:rPr lang="es-ES" sz="2400" dirty="0" smtClean="0"/>
              <a:t>La moda ha existido históricamente en la forma de imitación, lo que la diferencia  hoy en día del pasado  es la fuerte intromisión de intereses económicos en ella.</a:t>
            </a:r>
          </a:p>
          <a:p>
            <a:r>
              <a:rPr lang="es-ES" sz="2400" dirty="0" smtClean="0"/>
              <a:t>De esta manera las industrias buscan que todas las capas de la sociedad quieran acceder a ella y de esta manera movilicen la dinámica económica.</a:t>
            </a:r>
          </a:p>
        </p:txBody>
      </p:sp>
      <p:pic>
        <p:nvPicPr>
          <p:cNvPr id="1026" name="Picture 2"/>
          <p:cNvPicPr>
            <a:picLocks noGrp="1" noChangeAspect="1" noChangeArrowheads="1"/>
          </p:cNvPicPr>
          <p:nvPr>
            <p:ph sz="half" idx="1"/>
          </p:nvPr>
        </p:nvPicPr>
        <p:blipFill>
          <a:blip r:embed="rId2"/>
          <a:srcRect/>
          <a:stretch>
            <a:fillRect/>
          </a:stretch>
        </p:blipFill>
        <p:spPr bwMode="auto">
          <a:xfrm>
            <a:off x="1592262" y="2222500"/>
            <a:ext cx="3638550" cy="3638550"/>
          </a:xfrm>
          <a:prstGeom prst="rect">
            <a:avLst/>
          </a:prstGeom>
          <a:noFill/>
          <a:ln w="9525">
            <a:noFill/>
            <a:miter lim="800000"/>
            <a:headEnd/>
            <a:tailEnd/>
          </a:ln>
          <a:effectLst/>
        </p:spPr>
      </p:pic>
    </p:spTree>
    <p:extLst>
      <p:ext uri="{BB962C8B-B14F-4D97-AF65-F5344CB8AC3E}">
        <p14:creationId xmlns:p14="http://schemas.microsoft.com/office/powerpoint/2010/main" val="33315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5">
                                            <p:txEl>
                                              <p:pRg st="0" end="0"/>
                                            </p:txEl>
                                          </p:spTgt>
                                        </p:tgtEl>
                                        <p:attrNameLst>
                                          <p:attrName>style.opacity</p:attrName>
                                        </p:attrNameLst>
                                      </p:cBhvr>
                                      <p:to>
                                        <p:strVal val="0.5"/>
                                      </p:to>
                                    </p:set>
                                    <p:animEffect filter="image" prLst="opacity: 0.5">
                                      <p:cBhvr rctx="IE">
                                        <p:cTn id="12" dur="indefinite"/>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5">
                                            <p:txEl>
                                              <p:pRg st="1" end="1"/>
                                            </p:txEl>
                                          </p:spTgt>
                                        </p:tgtEl>
                                        <p:attrNameLst>
                                          <p:attrName>style.opacity</p:attrName>
                                        </p:attrNameLst>
                                      </p:cBhvr>
                                      <p:to>
                                        <p:strVal val="0.5"/>
                                      </p:to>
                                    </p:set>
                                    <p:animEffect filter="image" prLst="opacity: 0.5">
                                      <p:cBhvr rctx="IE">
                                        <p:cTn id="17" dur="indefinite"/>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1623322" y="2133601"/>
            <a:ext cx="9258299" cy="1142999"/>
          </a:xfrm>
        </p:spPr>
        <p:txBody>
          <a:bodyPr>
            <a:normAutofit fontScale="55000" lnSpcReduction="20000"/>
          </a:bodyPr>
          <a:lstStyle/>
          <a:p>
            <a:r>
              <a:rPr lang="es-ES" sz="2800" dirty="0" smtClean="0"/>
              <a:t>En la moda hay una búsqueda constante de la novedad.</a:t>
            </a:r>
          </a:p>
          <a:p>
            <a:r>
              <a:rPr lang="es-ES" sz="2800" dirty="0" smtClean="0"/>
              <a:t>En  la dinámica de esta siempre esta presente la envidia, de esta manera las capas inferiores de la sociedad buscaran siempre  imitar  a las superiores.</a:t>
            </a:r>
            <a:r>
              <a:rPr lang="es-CO" sz="2800" dirty="0" smtClean="0"/>
              <a:t>cuando  esta esta imitación se consigue las capas superiores abandonan y reemplazan la moda  por  algo nuevo e innovador </a:t>
            </a:r>
            <a:endParaRPr lang="es-ES" sz="2800" dirty="0" smtClean="0"/>
          </a:p>
        </p:txBody>
      </p:sp>
      <p:pic>
        <p:nvPicPr>
          <p:cNvPr id="5" name="Picture 2"/>
          <p:cNvPicPr>
            <a:picLocks noGrp="1" noChangeAspect="1" noChangeArrowheads="1"/>
          </p:cNvPicPr>
          <p:nvPr>
            <p:ph sz="half" idx="2"/>
          </p:nvPr>
        </p:nvPicPr>
        <p:blipFill>
          <a:blip r:embed="rId2"/>
          <a:srcRect/>
          <a:stretch>
            <a:fillRect/>
          </a:stretch>
        </p:blipFill>
        <p:spPr bwMode="auto">
          <a:xfrm>
            <a:off x="1623322" y="3403600"/>
            <a:ext cx="9482346" cy="3271409"/>
          </a:xfrm>
          <a:prstGeom prst="rect">
            <a:avLst/>
          </a:prstGeom>
          <a:noFill/>
          <a:ln w="9525">
            <a:noFill/>
            <a:miter lim="800000"/>
            <a:headEnd/>
            <a:tailEnd/>
          </a:ln>
          <a:effectLst/>
        </p:spPr>
      </p:pic>
    </p:spTree>
    <p:extLst>
      <p:ext uri="{BB962C8B-B14F-4D97-AF65-F5344CB8AC3E}">
        <p14:creationId xmlns:p14="http://schemas.microsoft.com/office/powerpoint/2010/main" val="67052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5"/>
                                        </p:tgtEl>
                                        <p:attrNameLst>
                                          <p:attrName>style.color</p:attrName>
                                        </p:attrNameLst>
                                      </p:cBhvr>
                                      <p:to>
                                        <a:schemeClr val="accent2"/>
                                      </p:to>
                                    </p:animClr>
                                    <p:animClr clrSpc="rgb" dir="cw">
                                      <p:cBhvr>
                                        <p:cTn id="21" dur="500" fill="hold"/>
                                        <p:tgtEl>
                                          <p:spTgt spid="5"/>
                                        </p:tgtEl>
                                        <p:attrNameLst>
                                          <p:attrName>fillcolor</p:attrName>
                                        </p:attrNameLst>
                                      </p:cBhvr>
                                      <p:to>
                                        <a:schemeClr val="accent2"/>
                                      </p:to>
                                    </p:animClr>
                                    <p:set>
                                      <p:cBhvr>
                                        <p:cTn id="22" dur="500" fill="hold"/>
                                        <p:tgtEl>
                                          <p:spTgt spid="5"/>
                                        </p:tgtEl>
                                        <p:attrNameLst>
                                          <p:attrName>fill.type</p:attrName>
                                        </p:attrNameLst>
                                      </p:cBhvr>
                                      <p:to>
                                        <p:strVal val="solid"/>
                                      </p:to>
                                    </p:set>
                                    <p:set>
                                      <p:cBhvr>
                                        <p:cTn id="23" dur="5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9764" y="1002395"/>
            <a:ext cx="3552669" cy="4603925"/>
          </a:xfrm>
          <a:prstGeom prst="rect">
            <a:avLst/>
          </a:prstGeom>
          <a:noFill/>
          <a:ln w="9525">
            <a:noFill/>
            <a:miter lim="800000"/>
            <a:headEnd/>
            <a:tailEnd/>
          </a:ln>
          <a:effectLst/>
        </p:spPr>
      </p:pic>
      <p:sp>
        <p:nvSpPr>
          <p:cNvPr id="2" name="1 CuadroTexto"/>
          <p:cNvSpPr txBox="1"/>
          <p:nvPr/>
        </p:nvSpPr>
        <p:spPr>
          <a:xfrm>
            <a:off x="3942414" y="1933730"/>
            <a:ext cx="7654976" cy="646331"/>
          </a:xfrm>
          <a:prstGeom prst="rect">
            <a:avLst/>
          </a:prstGeom>
          <a:noFill/>
        </p:spPr>
        <p:txBody>
          <a:bodyPr wrap="square" rtlCol="0">
            <a:spAutoFit/>
          </a:bodyPr>
          <a:lstStyle/>
          <a:p>
            <a:r>
              <a:rPr lang="es-ES" dirty="0" smtClean="0"/>
              <a:t>También  puede ser entendida como una forma de dominación  pues las capas superiores la imponen y las otras la siguen.</a:t>
            </a:r>
            <a:endParaRPr lang="es-ES" dirty="0"/>
          </a:p>
        </p:txBody>
      </p:sp>
      <p:sp>
        <p:nvSpPr>
          <p:cNvPr id="3" name="2 CuadroTexto"/>
          <p:cNvSpPr txBox="1"/>
          <p:nvPr/>
        </p:nvSpPr>
        <p:spPr>
          <a:xfrm>
            <a:off x="3987383" y="3417758"/>
            <a:ext cx="7809876" cy="1200329"/>
          </a:xfrm>
          <a:prstGeom prst="rect">
            <a:avLst/>
          </a:prstGeom>
          <a:noFill/>
        </p:spPr>
        <p:txBody>
          <a:bodyPr wrap="square" rtlCol="0">
            <a:spAutoFit/>
          </a:bodyPr>
          <a:lstStyle/>
          <a:p>
            <a:r>
              <a:rPr lang="es-ES" dirty="0" smtClean="0">
                <a:solidFill>
                  <a:schemeClr val="tx1">
                    <a:lumMod val="95000"/>
                  </a:schemeClr>
                </a:solidFill>
              </a:rPr>
              <a:t>Esta  libera al individuo de la responsabilidad y la pone en las masas,  así  los sujetos que sigan una moda no sentirán vergüenza pues  una gran cantidad de personas estarán haciendo lo mismo que el.</a:t>
            </a:r>
            <a:endParaRPr lang="es-ES" dirty="0">
              <a:solidFill>
                <a:schemeClr val="tx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050"/>
                                        </p:tgtEl>
                                        <p:attrNameLst>
                                          <p:attrName>style.color</p:attrName>
                                        </p:attrNameLst>
                                      </p:cBhvr>
                                      <p:by>
                                        <p:hsl h="7200000" s="0" l="0"/>
                                      </p:by>
                                    </p:animClr>
                                    <p:animClr clrSpc="hsl" dir="cw">
                                      <p:cBhvr>
                                        <p:cTn id="7" dur="500" fill="hold"/>
                                        <p:tgtEl>
                                          <p:spTgt spid="2050"/>
                                        </p:tgtEl>
                                        <p:attrNameLst>
                                          <p:attrName>fillcolor</p:attrName>
                                        </p:attrNameLst>
                                      </p:cBhvr>
                                      <p:by>
                                        <p:hsl h="7200000" s="0" l="0"/>
                                      </p:by>
                                    </p:animClr>
                                    <p:animClr clrSpc="hsl" dir="cw">
                                      <p:cBhvr>
                                        <p:cTn id="8" dur="500" fill="hold"/>
                                        <p:tgtEl>
                                          <p:spTgt spid="2050"/>
                                        </p:tgtEl>
                                        <p:attrNameLst>
                                          <p:attrName>stroke.color</p:attrName>
                                        </p:attrNameLst>
                                      </p:cBhvr>
                                      <p:by>
                                        <p:hsl h="7200000" s="0" l="0"/>
                                      </p:by>
                                    </p:animClr>
                                    <p:set>
                                      <p:cBhvr>
                                        <p:cTn id="9" dur="500" fill="hold"/>
                                        <p:tgtEl>
                                          <p:spTgt spid="20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2"/>
                                        </p:tgtEl>
                                        <p:attrNameLst>
                                          <p:attrName>style.color</p:attrName>
                                        </p:attrNameLst>
                                      </p:cBhvr>
                                      <p:by>
                                        <p:hsl h="7200000" s="0" l="0"/>
                                      </p:by>
                                    </p:animClr>
                                    <p:animClr clrSpc="hsl" dir="cw">
                                      <p:cBhvr>
                                        <p:cTn id="14" dur="500" fill="hold"/>
                                        <p:tgtEl>
                                          <p:spTgt spid="2"/>
                                        </p:tgtEl>
                                        <p:attrNameLst>
                                          <p:attrName>fillcolor</p:attrName>
                                        </p:attrNameLst>
                                      </p:cBhvr>
                                      <p:by>
                                        <p:hsl h="7200000" s="0" l="0"/>
                                      </p:by>
                                    </p:animClr>
                                    <p:animClr clrSpc="hsl" dir="cw">
                                      <p:cBhvr>
                                        <p:cTn id="15" dur="500" fill="hold"/>
                                        <p:tgtEl>
                                          <p:spTgt spid="2"/>
                                        </p:tgtEl>
                                        <p:attrNameLst>
                                          <p:attrName>stroke.color</p:attrName>
                                        </p:attrNameLst>
                                      </p:cBhvr>
                                      <p:by>
                                        <p:hsl h="7200000" s="0" l="0"/>
                                      </p:by>
                                    </p:animClr>
                                    <p:set>
                                      <p:cBhvr>
                                        <p:cTn id="16" dur="500" fill="hold"/>
                                        <p:tgtEl>
                                          <p:spTgt spid="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grpId="0" nodeType="clickEffect">
                                  <p:stCondLst>
                                    <p:cond delay="0"/>
                                  </p:stCondLst>
                                  <p:childTnLst>
                                    <p:animClr clrSpc="hsl" dir="cw">
                                      <p:cBhvr override="childStyle">
                                        <p:cTn id="20" dur="500" fill="hold"/>
                                        <p:tgtEl>
                                          <p:spTgt spid="3"/>
                                        </p:tgtEl>
                                        <p:attrNameLst>
                                          <p:attrName>style.color</p:attrName>
                                        </p:attrNameLst>
                                      </p:cBhvr>
                                      <p:by>
                                        <p:hsl h="7200000" s="0" l="0"/>
                                      </p:by>
                                    </p:animClr>
                                    <p:animClr clrSpc="hsl" dir="cw">
                                      <p:cBhvr>
                                        <p:cTn id="21" dur="500" fill="hold"/>
                                        <p:tgtEl>
                                          <p:spTgt spid="3"/>
                                        </p:tgtEl>
                                        <p:attrNameLst>
                                          <p:attrName>fillcolor</p:attrName>
                                        </p:attrNameLst>
                                      </p:cBhvr>
                                      <p:by>
                                        <p:hsl h="7200000" s="0" l="0"/>
                                      </p:by>
                                    </p:animClr>
                                    <p:animClr clrSpc="hsl" dir="cw">
                                      <p:cBhvr>
                                        <p:cTn id="22" dur="500" fill="hold"/>
                                        <p:tgtEl>
                                          <p:spTgt spid="3"/>
                                        </p:tgtEl>
                                        <p:attrNameLst>
                                          <p:attrName>stroke.color</p:attrName>
                                        </p:attrNameLst>
                                      </p:cBhvr>
                                      <p:by>
                                        <p:hsl h="7200000" s="0" l="0"/>
                                      </p:by>
                                    </p:animClr>
                                    <p:set>
                                      <p:cBhvr>
                                        <p:cTn id="23"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14593" y="469899"/>
            <a:ext cx="9339416" cy="1107996"/>
          </a:xfrm>
          <a:prstGeom prst="rect">
            <a:avLst/>
          </a:prstGeom>
          <a:noFill/>
        </p:spPr>
        <p:txBody>
          <a:bodyPr wrap="none" rtlCol="0">
            <a:spAutoFit/>
          </a:bodyPr>
          <a:lstStyle/>
          <a:p>
            <a:r>
              <a:rPr lang="es-CO" sz="6600" b="1" dirty="0" smtClean="0">
                <a:latin typeface="Baskerville Old Face" panose="02020602080505020303" pitchFamily="18" charset="0"/>
              </a:rPr>
              <a:t>Georg Simmel (1858-1918)</a:t>
            </a:r>
            <a:endParaRPr lang="es-CO" sz="6600" b="1" dirty="0">
              <a:latin typeface="Baskerville Old Face" panose="02020602080505020303" pitchFamily="18" charset="0"/>
            </a:endParaRPr>
          </a:p>
        </p:txBody>
      </p:sp>
      <p:sp>
        <p:nvSpPr>
          <p:cNvPr id="2" name="1 CuadroTexto"/>
          <p:cNvSpPr txBox="1"/>
          <p:nvPr/>
        </p:nvSpPr>
        <p:spPr>
          <a:xfrm>
            <a:off x="614593" y="2209174"/>
            <a:ext cx="9339416" cy="2954655"/>
          </a:xfrm>
          <a:prstGeom prst="rect">
            <a:avLst/>
          </a:prstGeom>
          <a:noFill/>
        </p:spPr>
        <p:txBody>
          <a:bodyPr wrap="square" rtlCol="0">
            <a:spAutoFit/>
          </a:bodyPr>
          <a:lstStyle/>
          <a:p>
            <a:pPr algn="just"/>
            <a:r>
              <a:rPr lang="es-CO" sz="2800" b="1" dirty="0">
                <a:latin typeface="Baskerville Old Face" panose="02020602080505020303" pitchFamily="18" charset="0"/>
              </a:rPr>
              <a:t>Nació el 1 de Marzo de 1828 en la ciudad de Berlín, murió el </a:t>
            </a:r>
            <a:r>
              <a:rPr lang="es-CO" sz="2800" b="1" dirty="0" smtClean="0">
                <a:latin typeface="Baskerville Old Face" panose="02020602080505020303" pitchFamily="18" charset="0"/>
              </a:rPr>
              <a:t> 28 </a:t>
            </a:r>
            <a:r>
              <a:rPr lang="es-CO" sz="2800" b="1" dirty="0">
                <a:latin typeface="Baskerville Old Face" panose="02020602080505020303" pitchFamily="18" charset="0"/>
              </a:rPr>
              <a:t>de Septiembre de 1918 en Estrasburgo.</a:t>
            </a:r>
          </a:p>
          <a:p>
            <a:pPr algn="just"/>
            <a:endParaRPr lang="es-CO" sz="2800" b="1" dirty="0">
              <a:latin typeface="Baskerville Old Face" panose="02020602080505020303" pitchFamily="18" charset="0"/>
            </a:endParaRPr>
          </a:p>
          <a:p>
            <a:pPr algn="just"/>
            <a:r>
              <a:rPr lang="es-CO" sz="2800" b="1" dirty="0">
                <a:latin typeface="Baskerville Old Face" panose="02020602080505020303" pitchFamily="18" charset="0"/>
              </a:rPr>
              <a:t>Filosofo y Sociólogo Alemán.</a:t>
            </a:r>
          </a:p>
          <a:p>
            <a:pPr algn="just"/>
            <a:endParaRPr lang="es-CO" sz="2800" b="1" dirty="0">
              <a:latin typeface="Baskerville Old Face" panose="02020602080505020303" pitchFamily="18" charset="0"/>
            </a:endParaRPr>
          </a:p>
          <a:p>
            <a:pPr algn="just"/>
            <a:r>
              <a:rPr lang="es-CO" sz="2800" b="1" dirty="0">
                <a:latin typeface="Baskerville Old Face" panose="02020602080505020303" pitchFamily="18" charset="0"/>
              </a:rPr>
              <a:t>Publicó obras de psicología, filosofía y sociología.</a:t>
            </a:r>
          </a:p>
          <a:p>
            <a:endParaRPr lang="es-CO" sz="1600" dirty="0"/>
          </a:p>
        </p:txBody>
      </p:sp>
      <p:sp>
        <p:nvSpPr>
          <p:cNvPr id="5" name="2 CuadroTexto"/>
          <p:cNvSpPr txBox="1"/>
          <p:nvPr/>
        </p:nvSpPr>
        <p:spPr>
          <a:xfrm>
            <a:off x="614593" y="5042118"/>
            <a:ext cx="10661395" cy="1384995"/>
          </a:xfrm>
          <a:prstGeom prst="rect">
            <a:avLst/>
          </a:prstGeom>
          <a:noFill/>
        </p:spPr>
        <p:txBody>
          <a:bodyPr wrap="square" rtlCol="0">
            <a:spAutoFit/>
          </a:bodyPr>
          <a:lstStyle/>
          <a:p>
            <a:pPr algn="just"/>
            <a:r>
              <a:rPr lang="es-CO" sz="2800" b="1" dirty="0" smtClean="0">
                <a:latin typeface="Baskerville Old Face" panose="02020602080505020303" pitchFamily="18" charset="0"/>
              </a:rPr>
              <a:t>Comenzó sus estudios en la universidad en 1876, primero en historia, después en psicología, etnología y por ultimo sus intereses se inclinaron hacia la filosofía y sociología.</a:t>
            </a:r>
            <a:endParaRPr lang="es-CO" sz="2800" b="1" dirty="0">
              <a:latin typeface="Baskerville Old Face" panose="02020602080505020303" pitchFamily="18" charset="0"/>
            </a:endParaRPr>
          </a:p>
        </p:txBody>
      </p:sp>
    </p:spTree>
    <p:extLst>
      <p:ext uri="{BB962C8B-B14F-4D97-AF65-F5344CB8AC3E}">
        <p14:creationId xmlns:p14="http://schemas.microsoft.com/office/powerpoint/2010/main" val="39844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0954" y="2327285"/>
            <a:ext cx="10281982" cy="461665"/>
          </a:xfrm>
          <a:prstGeom prst="rect">
            <a:avLst/>
          </a:prstGeom>
          <a:noFill/>
        </p:spPr>
        <p:txBody>
          <a:bodyPr wrap="none" rtlCol="0">
            <a:spAutoFit/>
          </a:bodyPr>
          <a:lstStyle/>
          <a:p>
            <a:pPr algn="just"/>
            <a:r>
              <a:rPr lang="es-CO" sz="2400" b="1" dirty="0">
                <a:latin typeface="Baskerville Old Face" panose="02020602080505020303" pitchFamily="18" charset="0"/>
              </a:rPr>
              <a:t>E</a:t>
            </a:r>
            <a:r>
              <a:rPr lang="es-CO" sz="2400" b="1" dirty="0" smtClean="0">
                <a:latin typeface="Baskerville Old Face" panose="02020602080505020303" pitchFamily="18" charset="0"/>
              </a:rPr>
              <a:t>n Alemania, la sociología como ciencia independiente, surgió relativamente tarde</a:t>
            </a:r>
            <a:r>
              <a:rPr lang="es-CO" dirty="0" smtClean="0"/>
              <a:t>.</a:t>
            </a:r>
          </a:p>
        </p:txBody>
      </p:sp>
      <p:sp>
        <p:nvSpPr>
          <p:cNvPr id="5" name="4 CuadroTexto"/>
          <p:cNvSpPr txBox="1"/>
          <p:nvPr/>
        </p:nvSpPr>
        <p:spPr>
          <a:xfrm>
            <a:off x="890954" y="2927449"/>
            <a:ext cx="9882834" cy="461665"/>
          </a:xfrm>
          <a:prstGeom prst="rect">
            <a:avLst/>
          </a:prstGeom>
          <a:noFill/>
        </p:spPr>
        <p:txBody>
          <a:bodyPr wrap="none" rtlCol="0">
            <a:spAutoFit/>
          </a:bodyPr>
          <a:lstStyle/>
          <a:p>
            <a:r>
              <a:rPr lang="es-CO" sz="2400" b="1" dirty="0" smtClean="0">
                <a:latin typeface="Baskerville Old Face" panose="02020602080505020303" pitchFamily="18" charset="0"/>
              </a:rPr>
              <a:t>La sociología tuvo lugar en las universidades alemanas hasta finales del siglo xix.</a:t>
            </a:r>
            <a:endParaRPr lang="es-CO" sz="2400" b="1" dirty="0">
              <a:latin typeface="Baskerville Old Face" panose="02020602080505020303" pitchFamily="18" charset="0"/>
            </a:endParaRPr>
          </a:p>
        </p:txBody>
      </p:sp>
      <p:sp>
        <p:nvSpPr>
          <p:cNvPr id="6" name="5 CuadroTexto"/>
          <p:cNvSpPr txBox="1"/>
          <p:nvPr/>
        </p:nvSpPr>
        <p:spPr>
          <a:xfrm>
            <a:off x="890954" y="3527613"/>
            <a:ext cx="9227206" cy="830997"/>
          </a:xfrm>
          <a:prstGeom prst="rect">
            <a:avLst/>
          </a:prstGeom>
          <a:noFill/>
        </p:spPr>
        <p:txBody>
          <a:bodyPr wrap="none" rtlCol="0">
            <a:spAutoFit/>
          </a:bodyPr>
          <a:lstStyle/>
          <a:p>
            <a:r>
              <a:rPr lang="es-CO" sz="2400" b="1" dirty="0" smtClean="0">
                <a:latin typeface="Baskerville Old Face" panose="02020602080505020303" pitchFamily="18" charset="0"/>
              </a:rPr>
              <a:t>A mediados de la década de 1890, Simmel ya era miembro del: ‘‘Institute </a:t>
            </a:r>
          </a:p>
          <a:p>
            <a:r>
              <a:rPr lang="es-CO" sz="2400" b="1" dirty="0" smtClean="0">
                <a:latin typeface="Baskerville Old Face" panose="02020602080505020303" pitchFamily="18" charset="0"/>
              </a:rPr>
              <a:t>Internationale</a:t>
            </a:r>
            <a:r>
              <a:rPr lang="es-CO" sz="2400" b="1" dirty="0">
                <a:latin typeface="Baskerville Old Face" panose="02020602080505020303" pitchFamily="18" charset="0"/>
              </a:rPr>
              <a:t> </a:t>
            </a:r>
            <a:r>
              <a:rPr lang="es-CO" sz="2400" b="1" dirty="0" smtClean="0">
                <a:latin typeface="Baskerville Old Face" panose="02020602080505020303" pitchFamily="18" charset="0"/>
              </a:rPr>
              <a:t>Sociologe’’</a:t>
            </a:r>
            <a:r>
              <a:rPr lang="es-CO" b="1" dirty="0" smtClean="0"/>
              <a:t>.</a:t>
            </a:r>
          </a:p>
        </p:txBody>
      </p:sp>
      <p:sp>
        <p:nvSpPr>
          <p:cNvPr id="7" name="6 CuadroTexto"/>
          <p:cNvSpPr txBox="1"/>
          <p:nvPr/>
        </p:nvSpPr>
        <p:spPr>
          <a:xfrm>
            <a:off x="890954" y="4497109"/>
            <a:ext cx="7236276" cy="461665"/>
          </a:xfrm>
          <a:prstGeom prst="rect">
            <a:avLst/>
          </a:prstGeom>
          <a:noFill/>
        </p:spPr>
        <p:txBody>
          <a:bodyPr wrap="none" rtlCol="0">
            <a:spAutoFit/>
          </a:bodyPr>
          <a:lstStyle/>
          <a:p>
            <a:r>
              <a:rPr lang="es-CO" sz="2400" b="1" dirty="0" smtClean="0">
                <a:latin typeface="Baskerville Old Face" panose="02020602080505020303" pitchFamily="18" charset="0"/>
              </a:rPr>
              <a:t>Catedrático de filosofía en la Universidad de Estrasburgo</a:t>
            </a:r>
            <a:r>
              <a:rPr lang="es-CO" b="1" dirty="0" smtClean="0"/>
              <a:t>.</a:t>
            </a:r>
          </a:p>
        </p:txBody>
      </p:sp>
      <p:sp>
        <p:nvSpPr>
          <p:cNvPr id="2" name="Rectángulo 1"/>
          <p:cNvSpPr/>
          <p:nvPr/>
        </p:nvSpPr>
        <p:spPr>
          <a:xfrm>
            <a:off x="890953" y="5097273"/>
            <a:ext cx="5854403" cy="461665"/>
          </a:xfrm>
          <a:prstGeom prst="rect">
            <a:avLst/>
          </a:prstGeom>
        </p:spPr>
        <p:txBody>
          <a:bodyPr wrap="square">
            <a:spAutoFit/>
          </a:bodyPr>
          <a:lstStyle/>
          <a:p>
            <a:pPr algn="just"/>
            <a:r>
              <a:rPr lang="es-CO" sz="2400" b="1" dirty="0">
                <a:latin typeface="Baskerville Old Face" panose="02020602080505020303" pitchFamily="18" charset="0"/>
              </a:rPr>
              <a:t>Estudio y escribió sobre Kant.</a:t>
            </a:r>
          </a:p>
        </p:txBody>
      </p:sp>
      <p:sp>
        <p:nvSpPr>
          <p:cNvPr id="8" name="Rectángulo 7"/>
          <p:cNvSpPr/>
          <p:nvPr/>
        </p:nvSpPr>
        <p:spPr>
          <a:xfrm>
            <a:off x="890952" y="5697437"/>
            <a:ext cx="10281983" cy="830997"/>
          </a:xfrm>
          <a:prstGeom prst="rect">
            <a:avLst/>
          </a:prstGeom>
        </p:spPr>
        <p:txBody>
          <a:bodyPr wrap="square">
            <a:spAutoFit/>
          </a:bodyPr>
          <a:lstStyle/>
          <a:p>
            <a:pPr algn="just"/>
            <a:r>
              <a:rPr lang="es-CO" sz="2400" b="1" dirty="0">
                <a:latin typeface="Baskerville Old Face" panose="02020602080505020303" pitchFamily="18" charset="0"/>
              </a:rPr>
              <a:t>Simmel fue influido por la Volkerpsychologie, y el objeto de estudio de esta es</a:t>
            </a:r>
          </a:p>
          <a:p>
            <a:pPr algn="just"/>
            <a:r>
              <a:rPr lang="es-CO" sz="2400" b="1" dirty="0">
                <a:latin typeface="Baskerville Old Face" panose="02020602080505020303" pitchFamily="18" charset="0"/>
              </a:rPr>
              <a:t>‘‘la psicología de los seres humanos societales o sociedad humana’’.</a:t>
            </a:r>
          </a:p>
        </p:txBody>
      </p:sp>
    </p:spTree>
    <p:extLst>
      <p:ext uri="{BB962C8B-B14F-4D97-AF65-F5344CB8AC3E}">
        <p14:creationId xmlns:p14="http://schemas.microsoft.com/office/powerpoint/2010/main" val="3130858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52170" y="2306197"/>
            <a:ext cx="10714793" cy="3785652"/>
          </a:xfrm>
          <a:prstGeom prst="rect">
            <a:avLst/>
          </a:prstGeom>
          <a:noFill/>
        </p:spPr>
        <p:txBody>
          <a:bodyPr wrap="none" rtlCol="0">
            <a:spAutoFit/>
          </a:bodyPr>
          <a:lstStyle/>
          <a:p>
            <a:pPr algn="just"/>
            <a:r>
              <a:rPr lang="es-CO" sz="2400" b="1" dirty="0" smtClean="0">
                <a:latin typeface="Baskerville Old Face" panose="02020602080505020303" pitchFamily="18" charset="0"/>
              </a:rPr>
              <a:t>La teoría de Darwin sobre la preservación de las especies, se convierte en tema de la</a:t>
            </a:r>
          </a:p>
          <a:p>
            <a:pPr algn="just"/>
            <a:r>
              <a:rPr lang="es-CO" sz="2400" b="1" dirty="0" smtClean="0">
                <a:latin typeface="Baskerville Old Face" panose="02020602080505020303" pitchFamily="18" charset="0"/>
              </a:rPr>
              <a:t>sociología de las especies, se convierte en tema de la sociología de Simmel dentro del </a:t>
            </a:r>
          </a:p>
          <a:p>
            <a:pPr algn="just"/>
            <a:r>
              <a:rPr lang="es-CO" sz="2400" b="1" dirty="0" smtClean="0">
                <a:latin typeface="Baskerville Old Face" panose="02020602080505020303" pitchFamily="18" charset="0"/>
              </a:rPr>
              <a:t>contexto de la auto preservación de los grupos sociales.</a:t>
            </a:r>
          </a:p>
          <a:p>
            <a:pPr algn="just"/>
            <a:endParaRPr lang="es-CO" sz="2400" b="1" dirty="0">
              <a:latin typeface="Baskerville Old Face" panose="02020602080505020303" pitchFamily="18" charset="0"/>
            </a:endParaRPr>
          </a:p>
          <a:p>
            <a:pPr algn="just"/>
            <a:r>
              <a:rPr lang="es-CO" sz="2400" b="1" dirty="0" smtClean="0">
                <a:latin typeface="Baskerville Old Face" panose="02020602080505020303" pitchFamily="18" charset="0"/>
              </a:rPr>
              <a:t>(Volkerpsychologie: La psicología de los pueblos. Termino acuñado por Wilhelm </a:t>
            </a:r>
          </a:p>
          <a:p>
            <a:pPr algn="just"/>
            <a:r>
              <a:rPr lang="es-CO" sz="2400" b="1" dirty="0" smtClean="0">
                <a:latin typeface="Baskerville Old Face" panose="02020602080505020303" pitchFamily="18" charset="0"/>
              </a:rPr>
              <a:t>Von Humboldt, uno de los Fundadores de la Universidad de Berlín).</a:t>
            </a:r>
          </a:p>
          <a:p>
            <a:endParaRPr lang="es-CO" sz="2400" b="1" dirty="0"/>
          </a:p>
          <a:p>
            <a:r>
              <a:rPr lang="es-CO" sz="2400" b="1" dirty="0" smtClean="0">
                <a:latin typeface="Baskerville Old Face" panose="02020602080505020303" pitchFamily="18" charset="0"/>
              </a:rPr>
              <a:t>Por la influencia de este trabajo, Simmel concluye que: ‘‘La cultura es lo que la mente </a:t>
            </a:r>
          </a:p>
          <a:p>
            <a:r>
              <a:rPr lang="es-CO" sz="2400" b="1" dirty="0" smtClean="0">
                <a:latin typeface="Baskerville Old Face" panose="02020602080505020303" pitchFamily="18" charset="0"/>
              </a:rPr>
              <a:t>ha depositado en el lenguaje, la moral, las instituciones, el arte, y finalmente, pero no </a:t>
            </a:r>
          </a:p>
          <a:p>
            <a:r>
              <a:rPr lang="es-CO" sz="2400" b="1" dirty="0" smtClean="0">
                <a:latin typeface="Baskerville Old Face" panose="02020602080505020303" pitchFamily="18" charset="0"/>
              </a:rPr>
              <a:t>lo menos importante, también la tecnología’’.</a:t>
            </a:r>
          </a:p>
        </p:txBody>
      </p:sp>
    </p:spTree>
    <p:extLst>
      <p:ext uri="{BB962C8B-B14F-4D97-AF65-F5344CB8AC3E}">
        <p14:creationId xmlns:p14="http://schemas.microsoft.com/office/powerpoint/2010/main" val="154753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53212" y="2610683"/>
            <a:ext cx="11079988" cy="4247317"/>
          </a:xfrm>
          <a:prstGeom prst="rect">
            <a:avLst/>
          </a:prstGeom>
          <a:noFill/>
        </p:spPr>
        <p:txBody>
          <a:bodyPr wrap="square" rtlCol="0">
            <a:spAutoFit/>
          </a:bodyPr>
          <a:lstStyle/>
          <a:p>
            <a:pPr marL="342900" indent="-342900">
              <a:buFont typeface="Arial" panose="020B0604020202020204" pitchFamily="34" charset="0"/>
              <a:buChar char="•"/>
            </a:pPr>
            <a:r>
              <a:rPr lang="es-CO" sz="2800" b="1" dirty="0" smtClean="0">
                <a:latin typeface="Baskerville Old Face" panose="02020602080505020303" pitchFamily="18" charset="0"/>
              </a:rPr>
              <a:t>Era un teórico social que trataba de construir a la Sociología como una disciplina independiente, mientras que al mismo tiempo rechazaba los objetivos de muchos sociólogos contemporáneos ‘‘quienes quieren describir el sector humano del universo tan meticulosamente como sea posible’’.</a:t>
            </a:r>
          </a:p>
          <a:p>
            <a:r>
              <a:rPr lang="es-ES" sz="2800" b="1" dirty="0" smtClean="0"/>
              <a:t> </a:t>
            </a:r>
            <a:endParaRPr lang="es-CO" sz="2800" b="1" dirty="0"/>
          </a:p>
          <a:p>
            <a:pPr marL="342900" indent="-342900">
              <a:buFont typeface="Arial" panose="020B0604020202020204" pitchFamily="34" charset="0"/>
              <a:buChar char="•"/>
            </a:pPr>
            <a:r>
              <a:rPr lang="es-CO" sz="2800" b="1" dirty="0" smtClean="0">
                <a:latin typeface="Baskerville Old Face" panose="02020602080505020303" pitchFamily="18" charset="0"/>
              </a:rPr>
              <a:t>Poseía la capacidad de asociación, el don de percibir relaciones y la unión significativa de fenómenos arbitrarios.</a:t>
            </a:r>
          </a:p>
          <a:p>
            <a:endParaRPr lang="es-CO" sz="2800" b="1" dirty="0">
              <a:latin typeface="Baskerville Old Face" panose="02020602080505020303" pitchFamily="18" charset="0"/>
            </a:endParaRPr>
          </a:p>
          <a:p>
            <a:pPr marL="285750" indent="-285750">
              <a:buFont typeface="Arial" panose="020B0604020202020204" pitchFamily="34" charset="0"/>
              <a:buChar char="•"/>
            </a:pPr>
            <a:endParaRPr lang="es-CO" dirty="0" smtClean="0"/>
          </a:p>
        </p:txBody>
      </p:sp>
      <p:sp>
        <p:nvSpPr>
          <p:cNvPr id="2" name="CuadroTexto 1"/>
          <p:cNvSpPr txBox="1"/>
          <p:nvPr/>
        </p:nvSpPr>
        <p:spPr>
          <a:xfrm>
            <a:off x="553212" y="536523"/>
            <a:ext cx="10010863" cy="1292662"/>
          </a:xfrm>
          <a:prstGeom prst="rect">
            <a:avLst/>
          </a:prstGeom>
          <a:noFill/>
        </p:spPr>
        <p:txBody>
          <a:bodyPr wrap="square" rtlCol="0">
            <a:spAutoFit/>
          </a:bodyPr>
          <a:lstStyle/>
          <a:p>
            <a:r>
              <a:rPr lang="es-CO" sz="6000" b="1" dirty="0">
                <a:latin typeface="Baskerville Old Face" panose="02020602080505020303" pitchFamily="18" charset="0"/>
              </a:rPr>
              <a:t>Visión general de Simmel:</a:t>
            </a:r>
          </a:p>
          <a:p>
            <a:endParaRPr lang="es-ES" sz="1800" kern="1200" dirty="0">
              <a:solidFill>
                <a:schemeClr val="tx1"/>
              </a:solidFill>
              <a:latin typeface="+mn-lt"/>
              <a:ea typeface="+mn-ea"/>
              <a:cs typeface="+mn-cs"/>
            </a:endParaRPr>
          </a:p>
        </p:txBody>
      </p:sp>
    </p:spTree>
    <p:extLst>
      <p:ext uri="{BB962C8B-B14F-4D97-AF65-F5344CB8AC3E}">
        <p14:creationId xmlns:p14="http://schemas.microsoft.com/office/powerpoint/2010/main" val="39478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87401" y="2677114"/>
            <a:ext cx="11125200" cy="3108543"/>
          </a:xfrm>
          <a:prstGeom prst="rect">
            <a:avLst/>
          </a:prstGeom>
        </p:spPr>
        <p:txBody>
          <a:bodyPr wrap="square">
            <a:spAutoFit/>
          </a:bodyPr>
          <a:lstStyle/>
          <a:p>
            <a:pPr marL="285750" indent="-285750">
              <a:buFont typeface="Arial" panose="020B0604020202020204" pitchFamily="34" charset="0"/>
              <a:buChar char="•"/>
            </a:pPr>
            <a:r>
              <a:rPr lang="es-CO" sz="2800" b="1" dirty="0" smtClean="0">
                <a:latin typeface="Baskerville Old Face" panose="02020602080505020303" pitchFamily="18" charset="0"/>
              </a:rPr>
              <a:t>Analizó </a:t>
            </a:r>
            <a:r>
              <a:rPr lang="es-CO" sz="2800" b="1" dirty="0">
                <a:latin typeface="Baskerville Old Face" panose="02020602080505020303" pitchFamily="18" charset="0"/>
              </a:rPr>
              <a:t>psicológicamente el proceso de diferenciación social</a:t>
            </a:r>
            <a:r>
              <a:rPr lang="es-CO" sz="2800" b="1" dirty="0" smtClean="0">
                <a:latin typeface="Baskerville Old Face" panose="02020602080505020303" pitchFamily="18" charset="0"/>
              </a:rPr>
              <a:t>.</a:t>
            </a:r>
          </a:p>
          <a:p>
            <a:pPr marL="285750" indent="-285750">
              <a:buFont typeface="Arial" panose="020B0604020202020204" pitchFamily="34" charset="0"/>
              <a:buChar char="•"/>
            </a:pPr>
            <a:endParaRPr lang="es-CO" sz="2800" b="1" dirty="0">
              <a:latin typeface="Baskerville Old Face" panose="02020602080505020303" pitchFamily="18" charset="0"/>
            </a:endParaRPr>
          </a:p>
          <a:p>
            <a:pPr marL="285750" indent="-285750">
              <a:buFont typeface="Arial" panose="020B0604020202020204" pitchFamily="34" charset="0"/>
              <a:buChar char="•"/>
            </a:pPr>
            <a:r>
              <a:rPr lang="es-CO" sz="2800" b="1" dirty="0">
                <a:latin typeface="Baskerville Old Face" panose="02020602080505020303" pitchFamily="18" charset="0"/>
              </a:rPr>
              <a:t>Se ocupo del lado psicológico de los hechos sociales, como la competencia o </a:t>
            </a:r>
            <a:r>
              <a:rPr lang="es-CO" sz="2800" b="1" dirty="0" smtClean="0">
                <a:latin typeface="Baskerville Old Face" panose="02020602080505020303" pitchFamily="18" charset="0"/>
              </a:rPr>
              <a:t>el dinero.</a:t>
            </a:r>
          </a:p>
          <a:p>
            <a:endParaRPr lang="es-CO" sz="2800" b="1" dirty="0">
              <a:latin typeface="Baskerville Old Face" panose="02020602080505020303" pitchFamily="18" charset="0"/>
            </a:endParaRPr>
          </a:p>
          <a:p>
            <a:pPr marL="285750" indent="-285750">
              <a:buFont typeface="Arial" panose="020B0604020202020204" pitchFamily="34" charset="0"/>
              <a:buChar char="•"/>
            </a:pPr>
            <a:r>
              <a:rPr lang="es-CO" sz="2800" b="1" dirty="0">
                <a:latin typeface="Baskerville Old Face" panose="02020602080505020303" pitchFamily="18" charset="0"/>
              </a:rPr>
              <a:t>Sugirió también un orden sociológico y psicológico de los elementos básicos de </a:t>
            </a:r>
            <a:r>
              <a:rPr lang="es-CO" sz="2800" b="1" dirty="0" smtClean="0">
                <a:latin typeface="Baskerville Old Face" panose="02020602080505020303" pitchFamily="18" charset="0"/>
              </a:rPr>
              <a:t>la conciencia </a:t>
            </a:r>
            <a:r>
              <a:rPr lang="es-CO" sz="2800" b="1" dirty="0">
                <a:latin typeface="Baskerville Old Face" panose="02020602080505020303" pitchFamily="18" charset="0"/>
              </a:rPr>
              <a:t>moral.</a:t>
            </a:r>
          </a:p>
        </p:txBody>
      </p:sp>
    </p:spTree>
    <p:extLst>
      <p:ext uri="{BB962C8B-B14F-4D97-AF65-F5344CB8AC3E}">
        <p14:creationId xmlns:p14="http://schemas.microsoft.com/office/powerpoint/2010/main" val="11520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69976" y="1784529"/>
            <a:ext cx="11393424" cy="5262979"/>
          </a:xfrm>
          <a:prstGeom prst="rect">
            <a:avLst/>
          </a:prstGeom>
          <a:noFill/>
        </p:spPr>
        <p:txBody>
          <a:bodyPr wrap="square" rtlCol="0">
            <a:spAutoFit/>
          </a:bodyPr>
          <a:lstStyle/>
          <a:p>
            <a:endParaRPr lang="es-CO" sz="2400" dirty="0" smtClean="0">
              <a:latin typeface="Baskerville Old Face" panose="02020602080505020303" pitchFamily="18" charset="0"/>
            </a:endParaRPr>
          </a:p>
          <a:p>
            <a:pPr marL="285750" indent="-285750">
              <a:buFont typeface="Arial" panose="020B0604020202020204" pitchFamily="34" charset="0"/>
              <a:buChar char="•"/>
            </a:pPr>
            <a:r>
              <a:rPr lang="es-CO" sz="2400" b="1" dirty="0" smtClean="0">
                <a:latin typeface="Baskerville Old Face" panose="02020602080505020303" pitchFamily="18" charset="0"/>
              </a:rPr>
              <a:t>Conceptos que definen su </a:t>
            </a:r>
            <a:r>
              <a:rPr lang="es-CO" sz="2400" b="1" dirty="0">
                <a:latin typeface="Baskerville Old Face" panose="02020602080505020303" pitchFamily="18" charset="0"/>
              </a:rPr>
              <a:t>S</a:t>
            </a:r>
            <a:r>
              <a:rPr lang="es-CO" sz="2400" b="1" dirty="0" smtClean="0">
                <a:latin typeface="Baskerville Old Face" panose="02020602080505020303" pitchFamily="18" charset="0"/>
              </a:rPr>
              <a:t>ociología: interacción y sociación.</a:t>
            </a:r>
          </a:p>
          <a:p>
            <a:pPr marL="285750" indent="-285750">
              <a:buFont typeface="Arial" panose="020B0604020202020204" pitchFamily="34" charset="0"/>
              <a:buChar char="•"/>
            </a:pPr>
            <a:endParaRPr lang="es-CO" sz="2400" b="1" dirty="0" smtClean="0">
              <a:latin typeface="Baskerville Old Face" panose="02020602080505020303" pitchFamily="18" charset="0"/>
            </a:endParaRPr>
          </a:p>
          <a:p>
            <a:pPr marL="285750" indent="-285750">
              <a:buFont typeface="Arial" panose="020B0604020202020204" pitchFamily="34" charset="0"/>
              <a:buChar char="•"/>
            </a:pPr>
            <a:r>
              <a:rPr lang="es-CO" sz="2400" b="1" dirty="0" smtClean="0">
                <a:latin typeface="Baskerville Old Face" panose="02020602080505020303" pitchFamily="18" charset="0"/>
              </a:rPr>
              <a:t>Sus obras se catalogan como ‘‘un tejido complejo’’ ‘‘son creaciones libres de una mente libre’’.</a:t>
            </a:r>
          </a:p>
          <a:p>
            <a:endParaRPr lang="es-CO" sz="2400" b="1" dirty="0" smtClean="0">
              <a:latin typeface="Baskerville Old Face" panose="02020602080505020303" pitchFamily="18" charset="0"/>
            </a:endParaRPr>
          </a:p>
          <a:p>
            <a:pPr marL="285750" indent="-285750">
              <a:buFont typeface="Arial" panose="020B0604020202020204" pitchFamily="34" charset="0"/>
              <a:buChar char="•"/>
            </a:pPr>
            <a:r>
              <a:rPr lang="es-CO" sz="2400" b="1" dirty="0" smtClean="0">
                <a:latin typeface="Baskerville Old Face" panose="02020602080505020303" pitchFamily="18" charset="0"/>
              </a:rPr>
              <a:t>Contienen características fundamentales de la organización social (dominación, subordinación, conflicto).</a:t>
            </a:r>
          </a:p>
          <a:p>
            <a:endParaRPr lang="es-CO" sz="2400" b="1" dirty="0">
              <a:latin typeface="Baskerville Old Face" panose="02020602080505020303" pitchFamily="18" charset="0"/>
            </a:endParaRPr>
          </a:p>
          <a:p>
            <a:pPr marL="342900" indent="-342900">
              <a:buFont typeface="Arial" panose="020B0604020202020204" pitchFamily="34" charset="0"/>
              <a:buChar char="•"/>
            </a:pPr>
            <a:r>
              <a:rPr lang="es-CO" sz="2400" b="1" dirty="0" smtClean="0">
                <a:latin typeface="Baskerville Old Face" panose="02020602080505020303" pitchFamily="18" charset="0"/>
              </a:rPr>
              <a:t>Hace </a:t>
            </a:r>
            <a:r>
              <a:rPr lang="es-ES" sz="2400" b="1" dirty="0" smtClean="0">
                <a:latin typeface="Baskerville Old Face" panose="02020602080505020303" pitchFamily="18" charset="0"/>
              </a:rPr>
              <a:t>análisis</a:t>
            </a:r>
            <a:r>
              <a:rPr lang="es-CO" sz="2400" b="1" dirty="0" smtClean="0">
                <a:latin typeface="Baskerville Old Face" panose="02020602080505020303" pitchFamily="18" charset="0"/>
              </a:rPr>
              <a:t> plenos de sensibilidad de la vida diaria.</a:t>
            </a:r>
          </a:p>
          <a:p>
            <a:endParaRPr lang="es-CO" sz="2400" b="1" dirty="0">
              <a:latin typeface="Baskerville Old Face" panose="02020602080505020303" pitchFamily="18" charset="0"/>
            </a:endParaRPr>
          </a:p>
          <a:p>
            <a:pPr marL="342900" indent="-342900">
              <a:buFont typeface="Arial" panose="020B0604020202020204" pitchFamily="34" charset="0"/>
              <a:buChar char="•"/>
            </a:pPr>
            <a:r>
              <a:rPr lang="es-CO" sz="2400" b="1" dirty="0" smtClean="0">
                <a:latin typeface="Baskerville Old Face" panose="02020602080505020303" pitchFamily="18" charset="0"/>
              </a:rPr>
              <a:t>Sus obras contienen el análisis psicológico de los procesos total o parcialmente </a:t>
            </a:r>
            <a:r>
              <a:rPr lang="es-CO" sz="2400" b="1" dirty="0">
                <a:latin typeface="Baskerville Old Face" panose="02020602080505020303" pitchFamily="18" charset="0"/>
              </a:rPr>
              <a:t>i</a:t>
            </a:r>
            <a:r>
              <a:rPr lang="es-CO" sz="2400" b="1" dirty="0" smtClean="0">
                <a:latin typeface="Baskerville Old Face" panose="02020602080505020303" pitchFamily="18" charset="0"/>
              </a:rPr>
              <a:t>nconscientes.</a:t>
            </a:r>
          </a:p>
          <a:p>
            <a:endParaRPr lang="es-CO" sz="2400" dirty="0" smtClean="0">
              <a:latin typeface="Baskerville Old Face" panose="02020602080505020303" pitchFamily="18" charset="0"/>
            </a:endParaRPr>
          </a:p>
        </p:txBody>
      </p:sp>
      <p:sp>
        <p:nvSpPr>
          <p:cNvPr id="2" name="CuadroTexto 1"/>
          <p:cNvSpPr txBox="1"/>
          <p:nvPr/>
        </p:nvSpPr>
        <p:spPr>
          <a:xfrm>
            <a:off x="569976" y="584200"/>
            <a:ext cx="9759950" cy="1292662"/>
          </a:xfrm>
          <a:prstGeom prst="rect">
            <a:avLst/>
          </a:prstGeom>
          <a:noFill/>
        </p:spPr>
        <p:txBody>
          <a:bodyPr wrap="square" rtlCol="0">
            <a:spAutoFit/>
          </a:bodyPr>
          <a:lstStyle/>
          <a:p>
            <a:r>
              <a:rPr lang="es-CO" sz="6000" b="1" dirty="0">
                <a:latin typeface="Baskerville Old Face" panose="02020602080505020303" pitchFamily="18" charset="0"/>
              </a:rPr>
              <a:t>Generalidades de sus obras:</a:t>
            </a:r>
          </a:p>
          <a:p>
            <a:endParaRPr lang="es-ES" sz="1800" kern="1200" dirty="0">
              <a:solidFill>
                <a:schemeClr val="tx1"/>
              </a:solidFill>
              <a:latin typeface="+mn-lt"/>
              <a:ea typeface="+mn-ea"/>
              <a:cs typeface="+mn-cs"/>
            </a:endParaRPr>
          </a:p>
        </p:txBody>
      </p:sp>
    </p:spTree>
    <p:extLst>
      <p:ext uri="{BB962C8B-B14F-4D97-AF65-F5344CB8AC3E}">
        <p14:creationId xmlns:p14="http://schemas.microsoft.com/office/powerpoint/2010/main" val="6249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4200" y="2597289"/>
            <a:ext cx="11303000" cy="3970318"/>
          </a:xfrm>
          <a:prstGeom prst="rect">
            <a:avLst/>
          </a:prstGeom>
          <a:noFill/>
        </p:spPr>
        <p:txBody>
          <a:bodyPr wrap="square" rtlCol="0">
            <a:spAutoFit/>
          </a:bodyPr>
          <a:lstStyle/>
          <a:p>
            <a:pPr marL="342900" indent="-342900">
              <a:buFont typeface="Arial" panose="020B0604020202020204" pitchFamily="34" charset="0"/>
              <a:buChar char="•"/>
            </a:pPr>
            <a:r>
              <a:rPr lang="es-CO" sz="2800" b="1" dirty="0" smtClean="0">
                <a:latin typeface="Baskerville Old Face" panose="02020602080505020303" pitchFamily="18" charset="0"/>
              </a:rPr>
              <a:t>Cuestionaba el contenido de las corrientes culturales, así, elevaba la realidad social del  presente al conocimiento científico.</a:t>
            </a:r>
          </a:p>
          <a:p>
            <a:endParaRPr lang="es-CO" sz="2800" b="1" dirty="0">
              <a:latin typeface="Baskerville Old Face" panose="02020602080505020303" pitchFamily="18" charset="0"/>
            </a:endParaRPr>
          </a:p>
          <a:p>
            <a:pPr marL="342900" indent="-342900">
              <a:buFont typeface="Arial" panose="020B0604020202020204" pitchFamily="34" charset="0"/>
              <a:buChar char="•"/>
            </a:pPr>
            <a:r>
              <a:rPr lang="es-CO" sz="2800" b="1" dirty="0" smtClean="0">
                <a:latin typeface="Baskerville Old Face" panose="02020602080505020303" pitchFamily="18" charset="0"/>
              </a:rPr>
              <a:t>Se enfrento con el problema de no poder captar la realidad social ya que esta ‘‘es  fugaz y siempre esta en movimiento’’.</a:t>
            </a:r>
          </a:p>
          <a:p>
            <a:endParaRPr lang="es-CO" sz="2800" b="1" dirty="0">
              <a:latin typeface="Baskerville Old Face" panose="02020602080505020303" pitchFamily="18" charset="0"/>
            </a:endParaRPr>
          </a:p>
          <a:p>
            <a:pPr marL="342900" indent="-342900">
              <a:buFont typeface="Arial" panose="020B0604020202020204" pitchFamily="34" charset="0"/>
              <a:buChar char="•"/>
            </a:pPr>
            <a:r>
              <a:rPr lang="es-CO" sz="2800" b="1" dirty="0" smtClean="0">
                <a:latin typeface="Baskerville Old Face" panose="02020602080505020303" pitchFamily="18" charset="0"/>
              </a:rPr>
              <a:t>Analizó también la intensa nerviosidad de la vida metropolitana.</a:t>
            </a:r>
          </a:p>
          <a:p>
            <a:endParaRPr lang="es-CO" sz="2800" b="1" dirty="0">
              <a:latin typeface="Baskerville Old Face" panose="02020602080505020303" pitchFamily="18" charset="0"/>
            </a:endParaRPr>
          </a:p>
          <a:p>
            <a:endParaRPr lang="es-CO" sz="2800" b="1" dirty="0" smtClean="0">
              <a:latin typeface="Baskerville Old Face" panose="02020602080505020303" pitchFamily="18" charset="0"/>
            </a:endParaRPr>
          </a:p>
        </p:txBody>
      </p:sp>
    </p:spTree>
    <p:extLst>
      <p:ext uri="{BB962C8B-B14F-4D97-AF65-F5344CB8AC3E}">
        <p14:creationId xmlns:p14="http://schemas.microsoft.com/office/powerpoint/2010/main" val="303780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itable">
  <a:themeElements>
    <a:clrScheme name="Ci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mbra extre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Template>
  <TotalTime>1025</TotalTime>
  <Words>1573</Words>
  <Application>Microsoft Office PowerPoint</Application>
  <PresentationFormat>Personalizado</PresentationFormat>
  <Paragraphs>137</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Citable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amor según Simmel:</vt:lpstr>
      <vt:lpstr>Presentación de PowerPoint</vt:lpstr>
      <vt:lpstr>Presentación de PowerPoint</vt:lpstr>
      <vt:lpstr>Presentación de PowerPoint</vt:lpstr>
      <vt:lpstr>Tipos de coquetería:</vt:lpstr>
      <vt:lpstr>Celos y Coquetería:</vt:lpstr>
      <vt:lpstr>¿Cuándo termina la coquetería?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jimenez</dc:creator>
  <cp:lastModifiedBy>user</cp:lastModifiedBy>
  <cp:revision>134</cp:revision>
  <dcterms:created xsi:type="dcterms:W3CDTF">2014-10-16T14:34:00Z</dcterms:created>
  <dcterms:modified xsi:type="dcterms:W3CDTF">2014-11-04T14:48:50Z</dcterms:modified>
</cp:coreProperties>
</file>