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1" r:id="rId2"/>
    <p:sldId id="263" r:id="rId3"/>
    <p:sldId id="257" r:id="rId4"/>
    <p:sldId id="258" r:id="rId5"/>
    <p:sldId id="259" r:id="rId6"/>
    <p:sldId id="264" r:id="rId7"/>
    <p:sldId id="266" r:id="rId8"/>
    <p:sldId id="265" r:id="rId9"/>
    <p:sldId id="270" r:id="rId10"/>
    <p:sldId id="271" r:id="rId11"/>
    <p:sldId id="267" r:id="rId12"/>
    <p:sldId id="269" r:id="rId13"/>
    <p:sldId id="268" r:id="rId14"/>
    <p:sldId id="272" r:id="rId15"/>
    <p:sldId id="273" r:id="rId16"/>
    <p:sldId id="274" r:id="rId17"/>
    <p:sldId id="275" r:id="rId18"/>
    <p:sldId id="276" r:id="rId19"/>
    <p:sldId id="278" r:id="rId20"/>
    <p:sldId id="277" r:id="rId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66"/>
    <a:srgbClr val="18FC9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2" autoAdjust="0"/>
    <p:restoredTop sz="94624" autoAdjust="0"/>
  </p:normalViewPr>
  <p:slideViewPr>
    <p:cSldViewPr>
      <p:cViewPr>
        <p:scale>
          <a:sx n="70" d="100"/>
          <a:sy n="70" d="100"/>
        </p:scale>
        <p:origin x="-115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BE87AD-84A6-4ACE-A6F9-0A0B2C57BE01}" type="datetimeFigureOut">
              <a:rPr lang="es-CO" smtClean="0"/>
              <a:pPr/>
              <a:t>21/10/2014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7CFED-6C8F-4BC3-A4F4-CEAE96A78FE8}" type="slidenum">
              <a:rPr lang="es-CO" smtClean="0"/>
              <a:pPr/>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9F87CFED-6C8F-4BC3-A4F4-CEAE96A78FE8}" type="slidenum">
              <a:rPr lang="es-CO" smtClean="0"/>
              <a:pPr/>
              <a:t>1</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Video…</a:t>
            </a:r>
            <a:endParaRPr lang="es-CO" dirty="0"/>
          </a:p>
        </p:txBody>
      </p:sp>
      <p:sp>
        <p:nvSpPr>
          <p:cNvPr id="4" name="3 Marcador de número de diapositiva"/>
          <p:cNvSpPr>
            <a:spLocks noGrp="1"/>
          </p:cNvSpPr>
          <p:nvPr>
            <p:ph type="sldNum" sz="quarter" idx="10"/>
          </p:nvPr>
        </p:nvSpPr>
        <p:spPr/>
        <p:txBody>
          <a:bodyPr/>
          <a:lstStyle/>
          <a:p>
            <a:fld id="{9F87CFED-6C8F-4BC3-A4F4-CEAE96A78FE8}" type="slidenum">
              <a:rPr lang="es-CO" smtClean="0"/>
              <a:pPr/>
              <a:t>11</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“El papel</a:t>
            </a:r>
            <a:r>
              <a:rPr lang="es-CO" baseline="0" dirty="0" smtClean="0"/>
              <a:t> de la política en la educación”  “La americanización de la vida universitaria”</a:t>
            </a:r>
            <a:endParaRPr lang="es-CO" dirty="0"/>
          </a:p>
        </p:txBody>
      </p:sp>
      <p:sp>
        <p:nvSpPr>
          <p:cNvPr id="4" name="Marcador de número de diapositiva 3"/>
          <p:cNvSpPr>
            <a:spLocks noGrp="1"/>
          </p:cNvSpPr>
          <p:nvPr>
            <p:ph type="sldNum" sz="quarter" idx="10"/>
          </p:nvPr>
        </p:nvSpPr>
        <p:spPr/>
        <p:txBody>
          <a:bodyPr/>
          <a:lstStyle/>
          <a:p>
            <a:fld id="{261FD954-7F77-4151-98DF-33B9B719472B}" type="slidenum">
              <a:rPr lang="es-CO" smtClean="0"/>
              <a:pPr/>
              <a:t>16</a:t>
            </a:fld>
            <a:endParaRPr lang="es-CO"/>
          </a:p>
        </p:txBody>
      </p:sp>
    </p:spTree>
    <p:extLst>
      <p:ext uri="{BB962C8B-B14F-4D97-AF65-F5344CB8AC3E}">
        <p14:creationId xmlns:p14="http://schemas.microsoft.com/office/powerpoint/2010/main" xmlns="" val="336731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71CC2DD-AC3A-4697-85A3-A6B5907A6AE8}" type="datetimeFigureOut">
              <a:rPr lang="es-CO" smtClean="0"/>
              <a:pPr/>
              <a:t>21/10/2014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432236A-1EDB-4F60-9321-F9D6872F7C5F}"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71CC2DD-AC3A-4697-85A3-A6B5907A6AE8}" type="datetimeFigureOut">
              <a:rPr lang="es-CO" smtClean="0"/>
              <a:pPr/>
              <a:t>21/10/2014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432236A-1EDB-4F60-9321-F9D6872F7C5F}"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71CC2DD-AC3A-4697-85A3-A6B5907A6AE8}" type="datetimeFigureOut">
              <a:rPr lang="es-CO" smtClean="0"/>
              <a:pPr/>
              <a:t>21/10/2014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432236A-1EDB-4F60-9321-F9D6872F7C5F}"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71CC2DD-AC3A-4697-85A3-A6B5907A6AE8}" type="datetimeFigureOut">
              <a:rPr lang="es-CO" smtClean="0"/>
              <a:pPr/>
              <a:t>21/10/2014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432236A-1EDB-4F60-9321-F9D6872F7C5F}"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1CC2DD-AC3A-4697-85A3-A6B5907A6AE8}" type="datetimeFigureOut">
              <a:rPr lang="es-CO" smtClean="0"/>
              <a:pPr/>
              <a:t>21/10/2014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432236A-1EDB-4F60-9321-F9D6872F7C5F}"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71CC2DD-AC3A-4697-85A3-A6B5907A6AE8}" type="datetimeFigureOut">
              <a:rPr lang="es-CO" smtClean="0"/>
              <a:pPr/>
              <a:t>21/10/2014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432236A-1EDB-4F60-9321-F9D6872F7C5F}"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71CC2DD-AC3A-4697-85A3-A6B5907A6AE8}" type="datetimeFigureOut">
              <a:rPr lang="es-CO" smtClean="0"/>
              <a:pPr/>
              <a:t>21/10/2014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432236A-1EDB-4F60-9321-F9D6872F7C5F}"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71CC2DD-AC3A-4697-85A3-A6B5907A6AE8}" type="datetimeFigureOut">
              <a:rPr lang="es-CO" smtClean="0"/>
              <a:pPr/>
              <a:t>21/10/2014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432236A-1EDB-4F60-9321-F9D6872F7C5F}"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1CC2DD-AC3A-4697-85A3-A6B5907A6AE8}" type="datetimeFigureOut">
              <a:rPr lang="es-CO" smtClean="0"/>
              <a:pPr/>
              <a:t>21/10/2014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432236A-1EDB-4F60-9321-F9D6872F7C5F}"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1CC2DD-AC3A-4697-85A3-A6B5907A6AE8}" type="datetimeFigureOut">
              <a:rPr lang="es-CO" smtClean="0"/>
              <a:pPr/>
              <a:t>21/10/2014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432236A-1EDB-4F60-9321-F9D6872F7C5F}"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1CC2DD-AC3A-4697-85A3-A6B5907A6AE8}" type="datetimeFigureOut">
              <a:rPr lang="es-CO" smtClean="0"/>
              <a:pPr/>
              <a:t>21/10/2014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432236A-1EDB-4F60-9321-F9D6872F7C5F}"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CC2DD-AC3A-4697-85A3-A6B5907A6AE8}" type="datetimeFigureOut">
              <a:rPr lang="es-CO" smtClean="0"/>
              <a:pPr/>
              <a:t>21/10/2014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2236A-1EDB-4F60-9321-F9D6872F7C5F}"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tatic.freepik.com/foto-gratis/hojas-hojas-verdes-fondo-blanco-sprout_320645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1187624" y="2852936"/>
            <a:ext cx="7772400" cy="1470025"/>
          </a:xfrm>
        </p:spPr>
        <p:txBody>
          <a:bodyPr>
            <a:normAutofit fontScale="90000"/>
          </a:bodyPr>
          <a:lstStyle/>
          <a:p>
            <a:r>
              <a:rPr lang="es-MX" b="1" dirty="0" smtClean="0">
                <a:effectLst>
                  <a:glow rad="101600">
                    <a:srgbClr val="66FF66">
                      <a:alpha val="60000"/>
                    </a:srgbClr>
                  </a:glow>
                </a:effectLst>
                <a:latin typeface="Arial" pitchFamily="34" charset="0"/>
                <a:cs typeface="Arial" pitchFamily="34" charset="0"/>
              </a:rPr>
              <a:t>Maximilian Carl Emil Weber</a:t>
            </a:r>
            <a:br>
              <a:rPr lang="es-MX" b="1" dirty="0" smtClean="0">
                <a:effectLst>
                  <a:glow rad="101600">
                    <a:srgbClr val="66FF66">
                      <a:alpha val="60000"/>
                    </a:srgbClr>
                  </a:glow>
                </a:effectLst>
                <a:latin typeface="Arial" pitchFamily="34" charset="0"/>
                <a:cs typeface="Arial" pitchFamily="34" charset="0"/>
              </a:rPr>
            </a:br>
            <a:r>
              <a:rPr lang="es-MX" b="1" dirty="0" smtClean="0">
                <a:effectLst>
                  <a:glow rad="101600">
                    <a:srgbClr val="66FF66">
                      <a:alpha val="60000"/>
                    </a:srgbClr>
                  </a:glow>
                </a:effectLst>
                <a:latin typeface="Arial" pitchFamily="34" charset="0"/>
                <a:cs typeface="Arial" pitchFamily="34" charset="0"/>
              </a:rPr>
              <a:t>(MAX WEBER)</a:t>
            </a:r>
            <a:r>
              <a:rPr lang="es-CO" dirty="0" smtClean="0"/>
              <a:t/>
            </a:r>
            <a:br>
              <a:rPr lang="es-CO" dirty="0" smtClean="0"/>
            </a:br>
            <a:endParaRPr lang="es-CO" dirty="0"/>
          </a:p>
        </p:txBody>
      </p:sp>
      <p:sp>
        <p:nvSpPr>
          <p:cNvPr id="3" name="2 Subtítulo"/>
          <p:cNvSpPr>
            <a:spLocks noGrp="1"/>
          </p:cNvSpPr>
          <p:nvPr>
            <p:ph type="subTitle" idx="1"/>
          </p:nvPr>
        </p:nvSpPr>
        <p:spPr>
          <a:xfrm>
            <a:off x="1763688" y="1844824"/>
            <a:ext cx="6400800" cy="1752600"/>
          </a:xfrm>
        </p:spPr>
        <p:txBody>
          <a:bodyPr>
            <a:prstTxWarp prst="textArchUp">
              <a:avLst/>
            </a:prstTxWarp>
            <a:normAutofit/>
          </a:bodyPr>
          <a:lstStyle/>
          <a:p>
            <a:r>
              <a:rPr lang="es-CO" sz="3600" dirty="0" smtClean="0">
                <a:effectLst>
                  <a:glow rad="228600">
                    <a:schemeClr val="accent3">
                      <a:satMod val="175000"/>
                      <a:alpha val="40000"/>
                    </a:schemeClr>
                  </a:glow>
                </a:effectLst>
                <a:latin typeface="Algerian" pitchFamily="82" charset="0"/>
              </a:rPr>
              <a:t>EL POLITICO Y EL CIENTIFICO </a:t>
            </a:r>
            <a:endParaRPr lang="es-CO" sz="3600" dirty="0">
              <a:effectLst>
                <a:glow rad="228600">
                  <a:schemeClr val="accent3">
                    <a:satMod val="175000"/>
                    <a:alpha val="40000"/>
                  </a:schemeClr>
                </a:glow>
              </a:effectLst>
              <a:latin typeface="Algerian" pitchFamily="82" charset="0"/>
            </a:endParaRPr>
          </a:p>
        </p:txBody>
      </p:sp>
      <p:sp>
        <p:nvSpPr>
          <p:cNvPr id="6" name="5 CuadroTexto"/>
          <p:cNvSpPr txBox="1"/>
          <p:nvPr/>
        </p:nvSpPr>
        <p:spPr>
          <a:xfrm>
            <a:off x="2771800" y="5085184"/>
            <a:ext cx="5976664" cy="1200329"/>
          </a:xfrm>
          <a:prstGeom prst="rect">
            <a:avLst/>
          </a:prstGeom>
          <a:noFill/>
        </p:spPr>
        <p:txBody>
          <a:bodyPr wrap="square" rtlCol="0">
            <a:spAutoFit/>
          </a:bodyPr>
          <a:lstStyle/>
          <a:p>
            <a:r>
              <a:rPr lang="es-CO" sz="2400" dirty="0" smtClean="0">
                <a:effectLst>
                  <a:glow rad="101600">
                    <a:srgbClr val="66FF66">
                      <a:alpha val="60000"/>
                    </a:srgbClr>
                  </a:glow>
                </a:effectLst>
                <a:latin typeface="Arial" pitchFamily="34" charset="0"/>
                <a:cs typeface="Arial" pitchFamily="34" charset="0"/>
              </a:rPr>
              <a:t>Integrantes :  Yudy A. García López.</a:t>
            </a:r>
          </a:p>
          <a:p>
            <a:r>
              <a:rPr lang="es-CO" sz="2400" dirty="0">
                <a:effectLst>
                  <a:glow rad="101600">
                    <a:srgbClr val="66FF66">
                      <a:alpha val="60000"/>
                    </a:srgbClr>
                  </a:glow>
                </a:effectLst>
                <a:latin typeface="Arial" pitchFamily="34" charset="0"/>
                <a:cs typeface="Arial" pitchFamily="34" charset="0"/>
              </a:rPr>
              <a:t> </a:t>
            </a:r>
            <a:r>
              <a:rPr lang="es-CO" sz="2400" dirty="0" smtClean="0">
                <a:effectLst>
                  <a:glow rad="101600">
                    <a:srgbClr val="66FF66">
                      <a:alpha val="60000"/>
                    </a:srgbClr>
                  </a:glow>
                </a:effectLst>
                <a:latin typeface="Arial" pitchFamily="34" charset="0"/>
                <a:cs typeface="Arial" pitchFamily="34" charset="0"/>
              </a:rPr>
              <a:t>                     Diana chicaiza</a:t>
            </a:r>
          </a:p>
          <a:p>
            <a:r>
              <a:rPr lang="es-CO" sz="2400" dirty="0">
                <a:effectLst>
                  <a:glow rad="101600">
                    <a:srgbClr val="66FF66">
                      <a:alpha val="60000"/>
                    </a:srgbClr>
                  </a:glow>
                </a:effectLst>
                <a:latin typeface="Arial" pitchFamily="34" charset="0"/>
                <a:cs typeface="Arial" pitchFamily="34" charset="0"/>
              </a:rPr>
              <a:t> </a:t>
            </a:r>
            <a:r>
              <a:rPr lang="es-CO" sz="2400" dirty="0" smtClean="0">
                <a:effectLst>
                  <a:glow rad="101600">
                    <a:srgbClr val="66FF66">
                      <a:alpha val="60000"/>
                    </a:srgbClr>
                  </a:glow>
                </a:effectLst>
                <a:latin typeface="Arial" pitchFamily="34" charset="0"/>
                <a:cs typeface="Arial" pitchFamily="34" charset="0"/>
              </a:rPr>
              <a:t>                     Vibyan Physco</a:t>
            </a:r>
            <a:endParaRPr lang="es-CO" sz="2400" dirty="0">
              <a:effectLst>
                <a:glow rad="101600">
                  <a:srgbClr val="66FF66">
                    <a:alpha val="60000"/>
                  </a:srgbClr>
                </a:glow>
              </a:effectLst>
              <a:latin typeface="Arial" pitchFamily="34" charset="0"/>
              <a:cs typeface="Arial" pitchFamily="34" charset="0"/>
            </a:endParaRPr>
          </a:p>
        </p:txBody>
      </p:sp>
    </p:spTree>
  </p:cSld>
  <p:clrMapOvr>
    <a:masterClrMapping/>
  </p:clrMapOvr>
  <p:transition>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http://data2.whicdn.com/images/31235190/large.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2 Marcador de contenido"/>
          <p:cNvSpPr>
            <a:spLocks noGrp="1"/>
          </p:cNvSpPr>
          <p:nvPr>
            <p:ph idx="1"/>
          </p:nvPr>
        </p:nvSpPr>
        <p:spPr>
          <a:xfrm>
            <a:off x="539552" y="836712"/>
            <a:ext cx="8229600" cy="4525963"/>
          </a:xfrm>
        </p:spPr>
        <p:txBody>
          <a:bodyPr>
            <a:normAutofit fontScale="70000" lnSpcReduction="20000"/>
          </a:bodyPr>
          <a:lstStyle/>
          <a:p>
            <a:endParaRPr lang="es-MX" dirty="0" smtClean="0"/>
          </a:p>
          <a:p>
            <a:r>
              <a:rPr lang="es-MX" dirty="0" smtClean="0"/>
              <a:t>Weber expone la importancia de decir la verdad como parte de la ética absoluta…</a:t>
            </a:r>
          </a:p>
          <a:p>
            <a:endParaRPr lang="es-MX" dirty="0" smtClean="0"/>
          </a:p>
          <a:p>
            <a:r>
              <a:rPr lang="es-MX" dirty="0" smtClean="0"/>
              <a:t>Para weber existen dos tipos de ética que deben combinarse en el político. Por un lado la ética de la convicción, en que el ideal siempre presente obliga a actuar de una forma determinada atendiendo a los fines prioritarios.</a:t>
            </a:r>
          </a:p>
          <a:p>
            <a:endParaRPr lang="es-MX" dirty="0" smtClean="0"/>
          </a:p>
          <a:p>
            <a:r>
              <a:rPr lang="es-MX" dirty="0" smtClean="0"/>
              <a:t>En la ética de la responsabilidad por otra parte, observamos a un político práctico, conocedor de que las acciones ideales pueden no conducir a unos objetivos deseados, y en atención a esto, prefiere adentrarse por caminos que aseguren la vigencia de la finalidad.</a:t>
            </a:r>
          </a:p>
          <a:p>
            <a:endParaRPr lang="es-CO" dirty="0"/>
          </a:p>
        </p:txBody>
      </p:sp>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arning money Powerpoint Templat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179512" y="1124744"/>
            <a:ext cx="5040560" cy="4032448"/>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algn="just"/>
            <a:r>
              <a:rPr lang="es-MX" dirty="0" smtClean="0">
                <a:latin typeface="Arial" pitchFamily="34" charset="0"/>
                <a:cs typeface="Arial" pitchFamily="34" charset="0"/>
              </a:rPr>
              <a:t>de acuerdo al análisis sociológico de Max Weber, el sistema tiene connotaciones más positivas, en que es una forma de organización y administración más racional que las alternativas, que se caracterizan como sistemas basados en aproximaciones "carismáticas" o "tradicionales". Weber definió a la burocracia como una forma de organización que realza la precisión, la velocidad, la claridad, la regularidad, la exactitud y la eficiencia conseguida a través de la división prefijada de las tareas, de la supervisión jerárquica, y de detalladas reglas y regulaciones.</a:t>
            </a:r>
          </a:p>
          <a:p>
            <a:endParaRPr lang="es-MX" dirty="0" smtClean="0"/>
          </a:p>
          <a:p>
            <a:endParaRPr lang="es-CO" dirty="0"/>
          </a:p>
        </p:txBody>
      </p:sp>
      <p:pic>
        <p:nvPicPr>
          <p:cNvPr id="3074" name="Picture 2" descr="http://thumbs.dreamstime.com/x/burocracia-7610899.jpg"/>
          <p:cNvPicPr>
            <a:picLocks noChangeAspect="1" noChangeArrowheads="1"/>
          </p:cNvPicPr>
          <p:nvPr/>
        </p:nvPicPr>
        <p:blipFill>
          <a:blip r:embed="rId4" cstate="print"/>
          <a:srcRect/>
          <a:stretch>
            <a:fillRect/>
          </a:stretch>
        </p:blipFill>
        <p:spPr bwMode="auto">
          <a:xfrm>
            <a:off x="5334000" y="1124744"/>
            <a:ext cx="3414464" cy="3362326"/>
          </a:xfrm>
          <a:prstGeom prst="rect">
            <a:avLst/>
          </a:prstGeom>
          <a:noFill/>
          <a:effectLst>
            <a:glow rad="228600">
              <a:schemeClr val="accent5">
                <a:satMod val="175000"/>
                <a:alpha val="40000"/>
              </a:schemeClr>
            </a:glow>
            <a:reflection blurRad="6350" stA="52000" endA="300" endPos="35000" dir="5400000" sy="-100000" algn="bl" rotWithShape="0"/>
          </a:effectLst>
          <a:scene3d>
            <a:camera prst="perspectiveLeft"/>
            <a:lightRig rig="threePt" dir="t"/>
          </a:scene3d>
        </p:spPr>
      </p:pic>
      <p:sp>
        <p:nvSpPr>
          <p:cNvPr id="5" name="4 CuadroTexto"/>
          <p:cNvSpPr txBox="1"/>
          <p:nvPr/>
        </p:nvSpPr>
        <p:spPr>
          <a:xfrm>
            <a:off x="683568" y="332656"/>
            <a:ext cx="5112568" cy="430887"/>
          </a:xfrm>
          <a:prstGeom prst="rect">
            <a:avLst/>
          </a:prstGeom>
          <a:noFill/>
        </p:spPr>
        <p:txBody>
          <a:bodyPr wrap="square" rtlCol="0">
            <a:spAutoFit/>
          </a:bodyPr>
          <a:lstStyle/>
          <a:p>
            <a:r>
              <a:rPr lang="es-CO" sz="2200" dirty="0" smtClean="0">
                <a:effectLst>
                  <a:glow rad="228600">
                    <a:schemeClr val="accent1">
                      <a:satMod val="175000"/>
                      <a:alpha val="40000"/>
                    </a:schemeClr>
                  </a:glow>
                </a:effectLst>
                <a:latin typeface="Arial" pitchFamily="34" charset="0"/>
                <a:cs typeface="Arial" pitchFamily="34" charset="0"/>
              </a:rPr>
              <a:t>WEBER Y LA BUROCRACIA…</a:t>
            </a:r>
            <a:endParaRPr lang="es-CO" sz="2200" dirty="0">
              <a:effectLst>
                <a:glow rad="228600">
                  <a:schemeClr val="accent1">
                    <a:satMod val="175000"/>
                    <a:alpha val="40000"/>
                  </a:schemeClr>
                </a:glow>
              </a:effectLst>
              <a:latin typeface="Arial" pitchFamily="34" charset="0"/>
              <a:cs typeface="Arial" pitchFamily="34"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politiquiando.com/wp-content/uploads/2012/09/burocracia-ejemplo.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tatic.freepik.com/foto-gratis/nueva-vector-fondo-verde_916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395536" y="692696"/>
            <a:ext cx="8229600" cy="1143000"/>
          </a:xfrm>
        </p:spPr>
        <p:txBody>
          <a:bodyPr>
            <a:prstTxWarp prst="textArchUp">
              <a:avLst/>
            </a:prstTxWarp>
            <a:normAutofit/>
          </a:bodyPr>
          <a:lstStyle/>
          <a:p>
            <a:r>
              <a:rPr lang="es-CO" dirty="0" smtClean="0">
                <a:effectLst>
                  <a:glow rad="228600">
                    <a:schemeClr val="accent3">
                      <a:satMod val="175000"/>
                      <a:alpha val="40000"/>
                    </a:schemeClr>
                  </a:glow>
                </a:effectLst>
              </a:rPr>
              <a:t>¿</a:t>
            </a:r>
            <a:r>
              <a:rPr lang="es-CO" sz="2800" dirty="0" smtClean="0">
                <a:effectLst>
                  <a:glow rad="228600">
                    <a:schemeClr val="accent3">
                      <a:satMod val="175000"/>
                      <a:alpha val="40000"/>
                    </a:schemeClr>
                  </a:glow>
                </a:effectLst>
                <a:latin typeface="Arial" pitchFamily="34" charset="0"/>
                <a:cs typeface="Arial" pitchFamily="34" charset="0"/>
              </a:rPr>
              <a:t>La Burocracia es un tipo de Gobierno???</a:t>
            </a:r>
            <a:endParaRPr lang="es-CO" sz="2800" dirty="0">
              <a:effectLst>
                <a:glow rad="228600">
                  <a:schemeClr val="accent3">
                    <a:satMod val="175000"/>
                    <a:alpha val="40000"/>
                  </a:schemeClr>
                </a:glow>
              </a:effectLst>
              <a:latin typeface="Arial" pitchFamily="34" charset="0"/>
              <a:cs typeface="Arial" pitchFamily="34" charset="0"/>
            </a:endParaRPr>
          </a:p>
        </p:txBody>
      </p:sp>
      <p:sp>
        <p:nvSpPr>
          <p:cNvPr id="3" name="2 Marcador de contenido"/>
          <p:cNvSpPr>
            <a:spLocks noGrp="1"/>
          </p:cNvSpPr>
          <p:nvPr>
            <p:ph idx="1"/>
          </p:nvPr>
        </p:nvSpPr>
        <p:spPr>
          <a:xfrm>
            <a:off x="4139952" y="1600200"/>
            <a:ext cx="4546848" cy="2980927"/>
          </a:xfrm>
        </p:spPr>
        <p:txBody>
          <a:bodyPr>
            <a:normAutofit fontScale="77500" lnSpcReduction="20000"/>
          </a:bodyPr>
          <a:lstStyle/>
          <a:p>
            <a:r>
              <a:rPr lang="es-MX" sz="2900" dirty="0" smtClean="0">
                <a:latin typeface="Arial" pitchFamily="34" charset="0"/>
                <a:cs typeface="Arial" pitchFamily="34" charset="0"/>
              </a:rPr>
              <a:t>La burocracia en si es un tipo de gobierno. Weber reconoce que las burocracias pueden causar problemas de "papeleo", muchos trabajos burocráticos pueden resultar tediosos, ofreciendo pocas oportunidades para el ejercicio de las capacidades creativas.</a:t>
            </a:r>
          </a:p>
          <a:p>
            <a:endParaRPr lang="es-MX" dirty="0" smtClean="0"/>
          </a:p>
          <a:p>
            <a:endParaRPr lang="es-CO" dirty="0"/>
          </a:p>
        </p:txBody>
      </p:sp>
      <p:sp>
        <p:nvSpPr>
          <p:cNvPr id="1026" name="AutoShape 2" descr="data:image/jpeg;base64,/9j/4AAQSkZJRgABAQAAAQABAAD/2wCEAAkGBxQTEhQUEhQWFBUXGRwYFxgXGBgYGhgZHBgXGhcYGBgaHCggGBwlHBgdIjEhJSkrLi4uGB8zODMtNygtLisBCgoKBQUFDgUFDisZExkrKysrKysrKysrKysrKysrKysrKysrKysrKysrKysrKysrKysrKysrKysrKysrKysrK//AABEIAMkA+wMBIgACEQEDEQH/xAAcAAAABwEBAAAAAAAAAAAAAAAAAQIEBQYHAwj/xABSEAACAQMCAwQGBQYKBggHAAABAgMEERIAIQUTMQYiQVEHFCMyYXEkQoGRoRUzUnKSwRZDU2JzgpOxsrM0NZTR0vAIVGODtMLT4RclRHSiw8T/xAAUAQEAAAAAAAAAAAAAAAAAAAAA/8QAFBEBAAAAAAAAAAAAAAAAAAAAAP/aAAwDAQACEQMRAD8AxCQaTpc3U9ft0i+gGhoHQ0BgaGjJ1IcA4LLVzpBAuTuQN9lW595m8B/yLnQR40CdTPa3s3NQVDU8+JYAEMpJVlPQi4HyPkRqFI0Bg76DnfRLo2H36AAaNjpOgNAWlA6TpQ0AvoxoX+7RFtAGOjU6QNKJ0BNoX0WgdAoaB0QbQOgVlfSSNC2gdAY20Ha/XRDRaAX0ZOi0WgO+jDkdCdJ0NA5SukHSRx8mYfv0f5Ql/lZP22/36a6PQKfQVL7D8N9G2rL6NHtxOk+LkftKy/v0FfNFIBfB7fqn/dri8ZHUEfPXrrs7waN6ankYy5vDGzfSKgi5RSf4zffTl+zEJ6vUf7ROf730HkWioswWZhHGtsmO536BVvd2+A8rmw305k4uwURwkxRqwYBTi7MDs7uu5YeHgvh4k+r/AOCkP6dR/tE3/FpP8Eafzl/tpD9u5Og8s0fGA+UdYXljdsi98pY38XRmve/1lOzWHQgEM+I0BjfFSJVsCrpchlPRvNT5qdwbg69Zr2UgAtlL9khX/DbXSPszEvSSoHyqZxf52ffQePhEw6qfuOkMNexW7MU7e/zZP155mt8rvtqo+kbs3TQ0ksiR2YxzAks7dKSoK7MxGxAIPw0HmddA6LQ0B30dtJ0L6BY0ltGfu0nQKRraJtFoaAxoaMaFvPQJOhfVgfsjUKhdgq2XLE5XtizEGy2BCoSRfa4+NoKaFlYqwII6g7EfMaBJOhoAaB0BaLR20WgGj0Wj0BaGjGhoANDQB0NB1Mfy+8anvR8bcSoza9plP46r7HUx2LkK8QoyvX1iIfMGRQR9oJH26D1n2XW1HSg+EEQ8/wCLXx1TfSdxGqWpooaSq9VLrPI7lQyBYo8wXDAi1xb+tq5dl7ep0uN8eRFa4INuWtrg7g289RvarsPTcQkieqzblBlCq5RSGIJyx38PAjQZ72W7Z1tZVoTM8ca04leEQqUZ+S4b2nVAWAcAk3v021WeEdpa9hAsVTVslWUhqJ519lDLK4ANO+1iqhvGx326aufpP4fRcPMdTHT/AEiZhEjc2SOKLGLAOVU491AAFt5+W8HwziVPPR0nDMIKmLComfCWW8bRGSVAGKq4JvY3A2bbQdv4R8R9Vhfm1MlPBJOJKinjSSSURSgRmS7ArHhe7Drbfz10bj9dVxrLT8QeKOfiUlLFaJD7J1RojuARiFb4kt11Xfy/SVHqokoxFHDAoI+mFWXNyVjSM2YW6u57xJve2td7P9luGy00L0sf0czitjCvIAJrYg2vcAAWw6C3TQVn0X1ZavqufUySyhpIow9Qr5qkhDN6uB7IDlrZj1u1tWP0uMRw6W3k4+wwTA6leDdjKKlmeeCALM5ZmkLMzXc3axYmwPkNtMPSiPoEv6k3/hajroPJuOiOlAaLQFowNFozoFLY7aS2gdFoDtpxTU2QZiQFW19xck9Ao8T/AHW3021YZOHs9DFMoASMyB2t9YulrnxazKLHe3nvYGUVHHNIkVOspkkYKgYr1JsAQB43G99tbdwns7T8KeKAPF6zIoBaVgrSu1hjF7N2WO5CjZbkMTlY2oHogojLxOlJXEIWkY9LBY2CHp0Z2A6777addquC11Vx6ZYgeeHLxZOAEiW/Le/got08yPPcNnk4kyIF7jswb2j8vmKQXEitCoXmPdCFCCzEb2tc0fjXZin4mKgCSNqmJZDkpjzicHLGYxIgKsQwN1exJs/hqNjqOOSTGnSoo+cFIEl4yzunLeQRsU3kGaKwAt3bfVvqF9G9HxEcZSUqwcuRVNitgh3kD491SbC3xtoM8nWId1RJe/vNipB2v3N/G/1tI4hSct7A5KQGRrWyU7g28PiPAg6m/SGgXidcoxt6xJ7vu+8T9++/xvplxtxy6dLDNY97G+xJKg+RA6r4HLz0EPfRaM6LQDQ0NDQGNDRaGgGj0Wj0CmGpvsJCW4jRAWB9YiO/811Y/gNQhGpzsGw/KVDl09Yi+/mLb8baD0w/aBKDhtLLKrv7OCMLGAXZmRQAASL76jK70q00COZ4ZoZFjjlSKQBXlEhtaMX+r438j5aZ9ruAVFbwvh0NPEkg9i8iu+C4LD0LA5bkgbb6rnG+B8QeWGeSljjThkcIijZ1KTkOolIkdjZQFuC5uAFJFydA+7SekrnZLA0tE0JYvzqdZeaAyx4ouXvq7dLjx+WqS0VOJS/rdXFWskssszU6oJI2jfKFYs/ZvgjYk2BJPTazviHAiaJqlmBqJasqyPVwIkMbSPPaJ8rLI5Vd7k7EgWGnHF+ylXVtVLdVWGCFpYmqI5ZhLHC4iEkgPS7uxZsbgfLQB5ITgkE3Fo6ZKaN5EhKCNYjEzXkZXsGc5EgixLHy1cOHek3h9HSwpHDMsCxx42xYjPm2Vu9u3smJPmdUigpWEc7q9PyvVUo2m9Z7qyeq4YhEJEl3PWxIsSNNafh0UFNxGlWtpOZPyFVeY5CcpnacFuXZQDe3wvfQae/pZhxYrTTm0SSXIULlKFMEbMCQrPmDvsBvvp/2zrebw1ZSLF4ZXKg33NFUErfxsfH4apwpY5KjiVcaeLiFK9kHJlMrtiIBHHyluuXdD36gG2pXh3CJqfgCxTri4WdsCd41kjqMEJ8SMxf5keGg84jRHRaMDQAaMC+i0DoFjfSCNDQx0BW1qXYbsh7FGdGnknjMy03MaGMRBiqyySDoTuVNxYfpEgaoXZ7s/PWSGOBQSBdmZgqKCbAsx2FzsNbYJlXAyjYwU6sPZyGNI4jZsHOLWkWVUPeGZJsSFGga0vAHgr1mprqriNDmVtABItMyqqgLKVLKUbYbo1m3vold2epbLAtMrM9y0lrOosA8jT++XIIF75MTvsCQ07M8DBMzPZovaRoAgjDFpAZXwU2UgpGlxj3o3bxFnPC6cz8+OSoldIpWiaM4AkBVIEjhAzAqwOxFwRcne4VKk7IDkcLVnyiE5AAWNfZFZnjKsqBlaQKmZy3LHxta0y8PiSnkqIIUpZ4BIfZgLcxFiUfEDmRta+/g9xY7ix11CksZjcd02tbYqQQVZSPdZSAQfAgartBwx3qJo5p2ljjMb2CxpzHKg+3KKM2XBTtiCCLjbQYw/ZXKapqayKZ+ZLIwhQlnAWSzvLUspESBrr0u2B8Bc1jtzwJYJFlhMjwS5BTKO/HIhtLDJ07y7G9hcMpGt143TFZKnliYS2w5UAN5DLLK8E7kEgxjOe4ey3DbdNUHt/wyoqKfCGJ5ZPWGlfAFrLDSU0Dt+j+cV1uuxw26aDINA6O2iOgLQ0NDQDQ0NHbQFo9Fo7aBTamuw/8ArKg/+6g/zk1DPqY7Fi3EaLe30mDfy9qm+g9Z9lwRSU4PhEg+5QB+A1DelaXHhNYbEkx4gDc3dlX9+pjsv/osNzey23+BI1KMNB5+qY4Z6KCiSFs5KyDmSQ0b06GOzoWBI7zKCbsbddTPYvnRU3HXqkZXWLDIqQJOTBLFkhIs1ytzb9IaYv2GH5VFFJX1bRrSmpdzJYgh8bbkjGx38fjqFou2hPFZ61XMgaKqEcTBsQscXsRvschGCQNBGUpgNNTyPUU6GG4xNG7Ru7RKFDgL7WRcDd2BFzcE6fcSCOtU3q0cU0lBTnCOIDGR505jqgF1LIb+djqfeplpuHUtSayeqnnmpp5YRJuiO0ns40G6h/ct0JTYC1tc17S1VRVzRs89GtTWQwFS1pKePBiyq38W7HH5W0GmejIw+qFYQgIc8wx070ysxAsRG4ue5iMvG2pPth/o7fG/291rj7r6gfRNxGSWCpR5WqEgqZIoZnJZpIxiQSx9+1zv8tTfbZL0x3tYnfyJR1B+9tB4+A0GXQGj0CQdGNENAaBXTVq9H9BEXnqpwjR0seYV91aU5ctWH1h3WOPjjqvcK4c9RKkUdsnPUmwAAJZifIKCT8tTddWJIqxwqsUKiw2GTnch3cC5a58b4hrC2+gttD2pkmmdJnjV1R1hcgIecSLQ2AAEbgkWxsGVT1G8p6Me1CqauN2yqJcBTxMGKPLI7hjgRZbExlrW7qk+Z1nfCqVi8LIMbuig5dDkAD033BYADwFtWbsTT58ZcRd0ZVRjcD3DaYRte1gQLkC3/sFh7d+keeBno6IsUp+5LOLFnfoxJC2ReYbbWJIIFtVDsr6QqujqGlUvOjKvNjldpCwANmMhF1YE9QLb26DTXtNAadmWRAHmjW3RilkWxBPUHJo77dCxudQ9FIyYyKSF2jcILM11cstjcN3erEeI0GwV/p7i5R5FLJzSLDmMoRTbqStybeVhf4ao3Du2NalUas1AHNcGVlVSpKqg5YsLlQhG1jax6kX1Ww0Yk9pEqK6p3SzMVV7HNQP5pvb4bbnSKjJEBG5TIkEbopaMoSfrKcrANcd4+eg9DydoaeaCnrJsUhkzgqDlgAArSIWscgQ6WC3uDKRcg3OWcA4lJNO1Q8hSCn9oWUJE0cYPLghjVVsuQdlUbC8jt1B0qGmqH4DM0kZULUI0YK4hhfK6r0KgO4/qgeFhEcLrTDwslUF5qplY+JWKKIIvmR7VyV8QDc7G4SFdxuOocQLTQrSAWZVjRGW1rvFLYNkPAsbHcEeJz/iVGYZZI26oxW/nYkA/I9ft1YFa8YcMAOgvbfvAbX8eu5v08ra6cbo/WaaSsC2lSS89gQsiSG0coB2Rg11KjwZDYaCo6GlHRaAtGNDRjQFoX0NFoOszXJOn3Zk2rKXw9tF/mLpjImn/AGbX6XTePtov8xdB677Mj6LD+oD9++pQ6iuy/wDosPwW33EjUroKzX9iaeaonqJGlLTwerOofFeVdCVXEAi5Tff6zeeqz6SKag4fSUbS0rSxQSBI0STEi6N75O7g47gnfxvvfTNZN/0jW/8Al8Iv1qB9vs5NBAeingXDq+So5MFRGkTQyXecMS2UhVbKgAUY33JJt189O4t6P6Ko55ljYmd0kch2BDopVWX9E2JBt1vrPv8Ao1Q2irX83iX9lZD/AObW16CO4DwWGjhSCnTCNOg6m53JJO5JPjqP7eG1FKb2spP3K2rDqt+kP/V9R/Rv/gYaDyFoW0pV0THQC2gq6JTpX4aC1QolLSrcj1ipFz3bmKnPu4m1ryAkne+IQfWIPGGDIjuMch9UhT0drXte9gW6XIUeO2nvHo5JqyVkVYShwsRY4xgKlydgSiqb7Cw28bzHB+zu+Eh5b92WRCyIIw17NI5VuWWFgqhWa9geugZU7erwCd2JCraJSDZpmDYXC9FUXc7joOt9dfRxxNoKyhfdoy7GXE9DIzQl5N7YopQ3IFg589TPG+yLVEEUdHKXijDuQ+MaOQOWOW2TcyU8thYd2w2sGF6zB2MrkCcyjcByLOO8/eXuoyoWKgja5UWJFyLaD0N2i7EUla2c0ftLACRTZgFIIAvcefh9ZvPVH4n6FIufzKaUwrktl64C652uDfu5Wv4kXPXTjsj2z4hBEIeI0UzssbNFImJZ0iAyMoyNiLr3vHIbeOn3aXiNUZRLDlSnJBC9TJElO0djzBLHzS5yLXFkyugHd0FQg9CtUBjz0yPLDOLkjFlN4ybFcVBUDxxHS+1k7OeiCKNQ1S2Ut2BEZYRhDktkubqSuJv9VgbeGn9X2lqxi0dTRS29/FGwbHEukR5pLOVJtfxRhp1N21qMVK0gF+ScpJQI7TcxUuyBm3dVUWQ7tvYbkK56csYqOlpYQFzmL2BVdkUs53IBuzg7+Z1m3ZmrV1moEMeUjcymFmYGUpg8OW1sgFsTtsVv3ri0drKM8VnM09XTxBFKQRRlpVNgWYs78uwY7Xt4DoAbxvD+xQQ+spWRx1mXNhSKNjArBgSpbrjY+At89BVo2AshUuXYHEqGFwSLdOpv12+t56VwapBk5ctzG5VJo1sgMYkVmItbvqUVgfEixBu17Lxbg9OzF0a9lW7xIqxrkzKWCM2SqrMmVmbHMeGq1xWnZZnTK+HTl96y+/kXG9rNfbwNiASbBX+N0PIqJoSb8qR47+eDlb/hpnqa7VJeZZCbtNGsj7Wu5uHNv5zLlfxyv46hToC0ehoaAaGhotB0kGn3AD9Kp7fysdv210wY6e8Aa1VTkfysf+NdB6+7L/6LF8j92RsdSuqvwXjCxQBDFUExl1IEL9A7WsWADDG3S+n0XaSIpkUqF2uQaae4t4WVDc/K+gl5UuCLkXFrjqPiPjrzN6X6TiNPKsFXUSVFOWL07tbewsQ1hs4BsR8b+OvQSdp4CL2n+2mqR94MW2oPtVVUPEKV4JeaVcd1xTVBKP8AVYHlbEH8L6DIPQv2fqqqR8J5qekQgzGN2TmN4RqRaxt1I3AI8xr0mi2AHl9v4nrqmdk6qkoKOGnTm2QAM3qtQuchAzexjvufnYWHhqa/hVT+cp+VPUH7/Z7aCb1V/SS9qCcbjJHAsL9I3Y/gp1IN2jhH8r/YT7/LuagO23EknpZFRZdo5mOUUiAD1Wfe7qBe7AWvfQeVg2gRpQXbYG+lQwMzBVUsx6AAkn5ADfQcSNPeGhDLFzbcsugfw7uQy6bja++tC7K+ieRwk/EXNLCTtEATPL1sqoASCfKxbrt460qk9HNMXuOH00cQAC81pHlawIJdVbBb7eJPid9gGLcT2qZS6lsZXzDHunFiAG6EjoLXOQW++j4nXSTLy0ZkjsLhmDeAABNhfFTjuSdiOl9Wftj2RljkCKhDquDAPbnqO5HNDm3eOJUOouVYE75AmlSUsg95WAFuo7txsoKj9Tofu33CZ4fWsuXLbDL3iDdt8dyxNhlfoD4ZbHS14w92CSydT4kiVrqSS+5PusAfn8dRBhkK5FytzbbIHYlSfC/lcH7zpDLim+x3L945KQDYgk3N/Lp8/EL96JZmNUMiSvdBXJmsHiqF3LH3TZduns18hax4CnkSaoVM5lhZZ2qIo2ihESBoFEjqVUjK5Ft2LbkACreiyJzI4UtbulfInkVoUZeR8hbovW2rRUFUqCUGWWB56rLmheMrHGJFicKtmW17qSgHW4ATPGCXgSdxRyBA2L4Cp2SNmYzT7LGCFN7A7m2+kGsaoinMiRs607JlGPZuY3jZGUE3spfp8D06Bv2o5Ui5SNBDkRmscNpAtwGaUSqHl7l7Jyx7vj011oC70zhxyyIEULisZCSVLhC0a2EZKre1gbHcA3GgxXiLmOSUKWBilcXI3DB8e6MrNvt8PtN+LcVL3ALnHoCxUEXN8rHE+G2/vEX211r2eSpla27yO9hd/fkLXHgt/M2O4+OiLtYb732xGzKfAqMs+twT8O9oG83EGUhomKW6EEdGzuCN7Md9v5tvEaU7K5RzaPHEP57FrNYhu8Rv5HbY73dx8Cq2zKQzMrCy4pkr2wvY73Un5Dpb4SvA+zMjvFkDZiFxO0kkndOKG4f61zJYiNe8eltBX+2zjKmW1mWnQvfrlI8kwv43xkXrvqtHXqaPsBjFHEr01rHn50iytKWJLDMyBlW528RitiLWOa9ufRFyiXpDiLXwc+zJHULMx9mfJZPsc9AGRaO+nPEeGywOY543icfVdSp+Yv1HxGmugLR6GhoFMNETpcg1z0C+YfM/f+GuqVsgGIkcDyDMB919THZQQOwiljZndu643AGDgggugUAkPlf6u+19ahHTERLEI3y5gWUcydRMmZW0Cxh9w6FQVvbvEnodBjccUzLsJCreQYhj5fHS5eD1C2ygmW/S8bi5+FxvrZIqokSMsOTYr6oG57BQQ7Yzgw2muATc9/FPAgsWM9LdbGkVi6hQjLM2MrxFzUIRBkTdWIjtgFBtjcjQZS/BqgWvBML7i8b77gXG3mQPtGuK0MhuBG5xJBsjbEdQdttbBGEBRvVoisQtGTFIY6k4cwGqHIILCO7LhY3cNbYKO0XDzG+CUhBRGmkUK6yLLsc+7AS9P3yeUculhcriAxLGxsdiPPQv8tatxviSxRLJPA5SZDhJnzMiwILw3cBI+6bRsGAuNiNtZhxCdXkdkQRqzEqgJIQEkhQT1t00Gh9lfRRUTBZaxZYYWAZeUqSO6lbgizHC9/EE/DWs8G4JBSoq0FNJA9rPNJTZysLeDs62N/O4+Hln3YT0r1cklHQJFABZIeY4kY91QoYgON+7rZzDWX2lprf0El/8/wA9BXeC8OnhaVi1bNJIbl5I6XJdrWQ591dh3Omx23OpJ3qbqMa0jxYeoAeHW5v9w0/WGtvvNTW8hBJf7Dz9FFS1g96ohI+FOw8P6bQQvFKGSdAs1PVSrlfFhw5x0BDWboR0uN9RB7MEhhyOIlGIYxyT0zx3ve2AqALfu1cvU6vxqYx+rT/75DopeH1JG1XifMQx+fkSdBRH7El3eQrW3bvFZFpJACNveMpLbE2ux+ejo+xlj3oalRbcpFQR3upBUFJOYgANu7br1Or0aSoG7VYH/coB+JOuLQuCCeIEAdRhAAfmSv8AzbQVFezODZKa+JgynuQwgPib2Ji6dT0ZOuncPZeMAYxVYIA3GKXt7pa8wyKjYHwGrM6ZWxr2B8h6sb/YYyfu0lKeQE3ryfgUg2+5R/zbQQdXwm4uaaolbwJSmeTew/OSzEi3iMt7aYVvZ3LpR1guGHshw5MWyDiSxksZAwuHNyO9572yTLp68AR5LBcj4gg64yRPfbiRG+4xpvuXubfbfQUybs27OC1PxV8RbFn4biwI6OVkUuNhsxIGkt2KDLkycVBFzgGocr3vswYnqBbveW/XVyZbEX4oRbw+iC/zvHpvUV8QAU8YVDa1w1HkT0vvGRf7NBAR9lIuXi1HWyFhdjItBJI1uivK7G/6t7adcD4KKY3p6CshvscfyYhIv0ZlfIj7dSseF7/leZh5fQrfeKf9/hpUM8Sg5cWka/izUgt8rQgaDrTmovvHWjqbNJRkHbpsSdM+J0dVIjx2rcXXFsZaIHE7MAbXBtcXvttpwKynPdPFSSf+1pgf/wAYxpxRBJmKw8QlcoAWVGgawNwpJ5V7Gx3vvY+WgqMHYhkVYzBU1EIP5mqnpZUUD9BiheLbbuEapvbH0SMkU1RDGtOsatIytU81AirdgvsQ19vEnW1JwN7b1lUx8SWiF/j3YgB9msL9Lnaerp62ejjqpjDy1V1fBsuZGC42UbWa336DKraMKdC+gLaBTnSNKk2Ok6B/wGv5FRFLdgEcFsCA2HRwpPQlSQD8dehIq1QkLopSEsUoQzWelOwZplPuxdRvfFSFPvi3mzW+9l+IS1ECMgHrc1PaRe5j6ooEfMRnOIlLIRZup97uKpAS7xp7eFwWjU5cQQnITuXHfp7DJnY2DKtvCMDLS5pnUxSGXGaTGOjmOLiGMviUqtvrNirHxYooIYXLeOojwheMMKYMV4eptzI57rvPn3hHe9s+guW3aOziSMqaiKQjmMDJxHoEaO4xNOT7jMpIC9RuWIcqzAlJUY4Bcolf21GzZvPOSzNUR7XZBIpa47rlGawZe82rihVmZpJ4mOJqEHtTJgbUvfIzgS3fuDYhsxfmMObVOSxyM5jiRQqTpcScOhyIMcoA3mkCqhFu7bvDu3Yc2VGa5SCRkucQREYWUYomGZjrZLb45GxHv4roKN6Wq1sIkbENKxllkjJMVQVuqSRC1ljXJlHidychZmzHrq6+lmT6bhgYcY1vB0WAsSeWgHdOxUll7pLEjVLA0Fs9FCX4vRX/AJT+5GOvWRNhc68n+iqM/lai/pf/ACMTr092iUGnZWAKsUQgi4IeRFIIPUG9vt0EN2gq0qZYqePGQ5ZZLZsT7pIuCtlUsSTsG5a9WGuo7Gx/y0h+awG3nYcq2nvZGkRaWFwvfkjRnc7sxKg95judybDw8NTegrI7GxWIMjn+pAPK/SL4aN+x0RJPMffwwpz+JiJ1ZdNq6vihXKaRI1Jtk7Kov4C5PXQQ0fZGEfWb9inH90Wuq9lKf9Fj/Wx/w21MxTqwDKwZT0IIIPyI66OSUKLsQAOpJAH36CFPZKlIxMZI8i7n+9tJj7HUa9IrW6d+T9zamYKtHGSOrL5qwI+O4Ol80WyuLdb3Fred9BEP2XpiLGNreXMlH9z6QeyNIf4tv7Wb/j1KLXxFMxIhT9IMuP7V7aVNVoi5u6qn6TMAu/Tcm2giR2SpfBHG1tppx0+Umu6dnIAb2kO9955z167GTpt007quJwxoJJJURDazM6hTcXFiTY3Gub8apwJiZktB+e7w9ntfv/o7b6Dm3AID1S/zZz+OWgez9P4xL9tz+/Tyjq0lRZImDo4DKym4YHoQdd9BEns1SnrBH92oeoJopi+PsTsNwBgQDiGY2Dq4YgMQGEpAOQsbdpLLfroGvDuJJOpaMkgGxyVkINg3RgD0YH7deXvTO5PGau/gYx9ghj16H7BD6Mdrd4C3kFiiVfvVQft1529Mf+uaz9ZP8mPQUy2hoydFoNpb0Bymx9aRf0hYtvc9Divhbw0qD0DPc5zKR4YuR95MJ1r0nayhVsWrKYN5GeIHrbpl57acfl2m3+kQ7Wv7VNr9L77X0GLn0Cy7nnoN9hkx+e/K2+7T+k4GaCGakqWxpUkV5J1GUql4gI442sCwdiUPc2BK7iS66i3auhGxrKYX2/PxdfL3tUvjfEqZuJc6KWOpcQxLHTo6us0mdSrrtcLIEkFi1gAWvtcgCYTiYlo1PEJlKtAUUwvS8sC697YqVAYFt3OBOGDKzCoFjWJnenVz6tMxXP1nKPmSzse9yomuNxbbEjuxkpjp0wPPZmplZTJUqrF4JkRlWkhLXZUXLDK1wWZDcubO0zR3EmMVU0d5z3REaULdYVA2Sp5agfA5G7KFABrDK5lUJfn85lXNW5PEKhGcSyuG3RIlFwBuMQBmEXSqcIsdoo+dCkhj9TeySyVRQhpYwndxXFrKvdAjdk9xRrrTxjklcMkcODFiTJQU0UoKYg3KuAQ2PUMAVLLGBrm7qFjkzaOPlsKSpU9+kpkJzaZQN8hiAWv9QMAyksEHB6Kvyi8lW9W0wkZ1yJwcmNjH3rxtb3PdIuBa++u0HoJAJzkLDaxWXAjzuDTtl8OnTxvtoXZDiNLT0dJA09OjrDGCvMQG4Rb7Fr6lP4VUX/XKb+2j/wCLQZ1wP0Xrw+qp6oOxKyqoBkVx37o1xyU8GNt+ttaJ2rNqZj/Ph/z49MONcbpZRCkdRDI3PhIRJEZmtKnQA32uD9mnva4fRX/Wi/zo9A94EPo0H9En+AafaY8C/wBGg/ok/wAC6faAaoPpbS68PHJWovWoOU5AV7xTDFiwIA+Y1ftQ3afsxT18SxVSF0Vw4AZl7wDKDdSD0Y6DHOxN4+MRQzLyFSoqAsCMWhjkeGMoEe9muAxsbWPgCdd+0DtJxCoAh9djNfGqQM4CyMtJKZEBc4jFmBI6XtrS29HnD/VPU/VwIcuZYFss7Wzzvllbbr026aecP7H0cKQJFCFWncyRAM2zlSpZje7mxPvX8PLQZBQUscsyF4oqSnqK1KWajjPdU04kcifoubPjbHbHzOnatTtXtwxJAvDXqS575wLpEGelRr2CmQqSB5WGtVr+x9FNz+bTo/PZWlve7MgIRrg90gE7i3U65T9h6B6ZaVqaPkKclUXBDeLBgcsj4m9zoKD2poeHQ1FFTxU/PhWWpeSCEGUmXlI2GIPUZrsTYC3TVYW81JT0sNPLJT1VVLUR00coZ46eIBCjMTZLzMWt4WPjrZeDdiaKl5XIhCGEuyHJyQ0gVXY3bvEhQLm9gNra6cL7HUdPUNUwQiOZwwZgW3zYO3dJx3I8vhoMn7MtTV80EfEnHKoqFAsLtipkQtHM7b3YqEHQ+Wk8S4stQ9fHSDnCvqaRI0BC5xiBJJLlvd7q4m/S++tOqPR1w50CSUyuod5BdpLhnIL94NexIHdvbbpp9Sdj6KKVZo6WJJUvi6qAQSLE7fDbQQHogqW9Vnp5I+U1NUyx8u+WCs3MVQw2IGZH2aveo3hvBYoJaiWMEPUOHkubjILiLDw21JaAaGhojoK52GFoG8sk/wDDwA/iDrOe0foufiNfWVIkVV5oQLkVN0ijB/i2GtF7A29V2Nxl/wDrjv8AjfTDhfaimgepSSQ5GplsFSR+mIt3FO+x2+B0Gfwegg7ZyD4kS9P6vq+/3jT3/wCBMf8AK2+F2P421o0vbOlCg5SG5ttBPe/7GuX8OaXyn/2ef/g0HGor5+e0MMFM7X33ksiXBvK4ixVrFSEvc+G244E1EJtyaeoncjuCVgAu9iF5OMSAm2R6+JYgDXWuoJJ3Zad6iIEkPO00gC794QxMe+fJiAg8C1ra7T8Njp1VElqTJIxICyZSSsNyXdgbL5sxAAsBbYaBrPLVxvzqmKnVVsI0SpltkQQRgKa8rm9gN/CwB3Ne44lSamF5qeGANC4LJIWajVZYWNT7gGQJGy7D6xIU6tcXAio59TVSh1BJIdeXGN+6maG1gSC4ALX32sooletU0yTVHrHLSNmRJAqK95AQszMyo0bKikqxRgSLr3ToO8wbJFhiJJssMLKzJWogkPrkis1rps1msXOGR78ZV7EsKRBDJJLQRPzDMQRL6za6RlgLkq5Ftrq4SPwsIhazZWCSIZHF3CSyDhpDkqYJVDRyRYuQVB6sbjA4r2HG4ghdOU4jYR+qlyqVUjBo/WfadPOznfcsb4NoJCoSUPaZlWpKiWpLH2dREiho6Rgo/OAmxC+GTWIkx0141UMY6mWNStRy+ZVU7jYyG4poFAHeZSS+S3V8e97wKl+UYVUJzhUQg5I+XLdqx1XlrK2WSiMDZzfHuqxum7aqrlYEMzyGBmVKtMY+Y0hYzTNJIyoNl5QXK3fzGwXELfFFIRBDFBTLeMOzLIzXiUKFBcQqRmbD4hX+x/xOorERFRKbmyNgoGZC3Hee9twguxFhe1tiRrL+C8SqQzKtQ87EKpMLGNBy47YJHmsxVbHv44te4tvd9wWerqKlpIJ6hwe6M2Vo0Xu5Mv0tXKGwviOo0F5r0niihRxAIhJTrcO7SM3rEX6SgEki5Pz1N9oaJ5qd0jxyJQgMcQcZEYgsAbXC2vY6r3EOF4xxO8rSMs0NleRn7zVMAysXIBC5AW/TOroNBVeD8TlgdKWqUDYLHIvQgYooPnuQuVh3mUFRcE2q+oTtRwiSoWIROI2R8sjle2LAAWI+vi2+10Gx01HBKs9ayx67K/8A6tvw+/QWW+hfVcHBKr/rpO3ih2+6QaKXgFQwI9bI22t6wDf4lagbfd89BZL6F9Vs9n5t/pbjy3n8vG9Rc76OPs/MOtWx+2cfL/6jQWO+hfVdbs9KbfSpPsaoH/8ARrt+RJLW9Zk/alv9/N0E5fQvqvHs6/QVU3zzmv0A/lbeHlps3ZFySfXaj+2qAPuE4GgtV9C+qsOx/XKqnY/Fr2+1yx0F7Dw9ebIT8VgY+O92iO+/XQWm+hfVaj7GQjo7/sU/9/J/5vpX8EUtYSyDe98Yb/5egsd9VfjVfLNUeqU5xsLyuCRiLA2JUhhsy+6QSWFiAra6v2SUi3rE4+IZAf8ADpzwPs/HTSSujFuaEvkEB7ufUqBlfLxF9uvkDjgPCBTRctWLC5NyFFr2FgFHQW+fmTrz7xmqImqmFRGhNRMVDqAVcTyBSWGZNrdMQCNj1J16UvrzJx94lqKjJIb8+YvkI2Zh6xLZ1IAI3NrXvYb9BYOnrpfKzxxOhIuZW7ykgmwECghgBbyuL2O2ur1rncQT2O49tXDY7/xSMn7JI1BflxDbEFQAbd+U3vbbEzAFTYXUDwHTwcp2pNhlzQQLEK8ltttuug3/AIzw6mjHsqWlaVmtdxGioSCS8hPet+qCTcdOoFLwfh6ZOwpi7e8x5YHQDFR0VBiNvhc3Nzp1WPTKXkkptxcs5gvew3OVrnYfb4ajkCSyB5KSRUVgUjFPYsytdJJGIA2IyVb2GxO9goM6KKheUytJDFGbCGJZVjysSecwVxuTbEfVAv1Nle1IoG5iessllszLVyALcbWJktnY3+AI+GnXFOPWAjjp5Wle5RWjuABiGkYA3xXLoNydh10uiq46eI+ynsMpJJGjC5N1eRySACevgANhYC2grVVRcBW7gUrugAVVmF72UKAM7LcYi/S3XYae8Po+GqimWWBn3LFJSqLcXxUKwsgC2udyBcnc6f8ABuLSsZJZ6ecZNeFBEO5EBZCbm+bbsfIMq2FtDivE2ndadYJzHYPP3QDjfuRd5h75U3/mqR9YHQQ/C6XhnMeaR4lBa0UbSt3FXIM5BfZ3NyfgEuAQdcqqHg0tREQ1EFj7zPzI7uwuFiBv0FyzefcBuCdWfiHaJolB9VqMmOCL7HvOfdX86f8A2AJ6A6RwuplhgSP1eoldVuznkLzHJJc/ndiSSft0EXxufhhiMavSlpjywcoyVzveTc+AUkfEAeOn9dxSghhOJpmIF447xjI7BQPLdgL+F9Hw+rlkleoFOxFuVGOZF0VvaNe++TgDr0jXz0JK+aSqUeruY4VJcB4iec1uXc8wCyoWNt/fQ7WGgZdpaqi5arHNDDI0kZBi5IkOMgYkFlIABXJiQdkbTTi/EI4oWK8WmZxYAD1YtkSLMVWC4AFydrWBJ6anU4hLJI7imdhESijOIHPEFzfmFT7wUeRD776I10slSo9XkAhQPZmiHfkLoDcSHdUVtv8AtBoKj2u496tA0lJxOSqlzW0eVM9kOWVxHBkB0Fz44i++9Rb0g1wju1RUIxKgD1RCLMwF1kNg2380XNtbBxGeVzGnIPvCRxzIt1Qgr9a+7hfDoDrnxOpqGeFRCobJpApmtfBGsGIjNhky77+GgzSLtZVVDYxVsyk4EjCMFb3yVjiAhNtrjw876eT1tYGjUcQe7MwtzoL44OQbnbZgm4X61iNaJLxGbmRo1MubBnW8w2xADE2Q9A/x664VclUZ6e8cK25ll5zm/dAufY7W/foKTVzVQWMivmByxYrPCdgrvdrowv3bbD4dNIlqq66Y8Qn3yya9Iyiyk74qP92rtPU1mdNzYYUYzmwWd3BAgnsLmEW6X/dp23EajnpGYUUskjAGW4bExC4YJcWz6W3+zQUtZqtr/TpsBgxkRI2B/OBguMnwX5WvYX1xjarMjovEpVjspBf1csWZnFg3NuNkG2299vDV8SuqDO8Yjj7scbEGY7ZNILi0RO+B6/oi2udPUTesSXjXPkx9wS3AHMls2WAO9z4fU+OgzyB6tnkVq4bBe8tUUF/aZFfbn9EXBG2/Tx4fTMmB4gAoJCk1yi494d3qfeAvl9Ub+ekJUT+sSKIIsuXGx9swFi0oH8T5g/hoqSsqGafGCmEiOFPtnGRMUbgswgv0YC9j00GbUZOKNLxJ+ZiAMapFbrZms1UATlc+XkPDXahjkdUL8RmGQxIaqZTmpIa2LE9Qdt+vy1o9LUVHeCQ0xCswbGoe6se8wPsNjdgft014ZUVKS1EIhivlzlBmIAWW99xESbypIeg6jbQUqk4ZUOhWTiFXcGxaOae7btbcQstiCp2H9x02puCyFmBr+IPZiPz1SLg7pstGT7hAO+5B6a0OfiVaksaGnp7SAhT6xJYOAWKseR4qLiw+q2/S7SuesiqEnEVOBIOS686SzNcmBmbkdyzFk2vfmjyGgp1H2dUvIrT1MpyDKJHqrYHc7Gn8CSu4sdumnPZvgNFGJoK2L1gowMbPBLIeVy0A7whWzZZA7XvvffVv4nNVIEqHSBeV74V5H9m5Ak3KLsuz9P4v46719LVFllvDlFcgIrlnBHfj3YCxsCB+ki6DHq7snUPLKsVAUEjuYAXAXAMbYoxGJwZSFutrNfodHB2ZrocFeiqAHZmVYJYyFOxKshJsL3N87d62tgraaoniRo5ICchJG+EgHS6Ed83vcg+asRpHD6qsmizBp0JyUqVkyR1JVlJyINmB3tY7HpoMmoezRSSMVnDanFnsjCaJWUsGCRhtl3IAF3XqB1xyuMPZkKAFoq8DwDVNMSPmTKx/E6mUWsmSSkqDSs4UK2cclpozYc1Qrgb+Ki2LfDEnpFw/isYCR1FI6KLK0sUpcjwyIk7xHS/U2ud9BZK2OQ25Toh8c0Lg+VrOtvx035VTv7SE/wDcuPs/PfjqS0NBXOFcLq1zkkmhMsjXY8lmxUe5Gp5w7ijpsNyT1J11m4fVSOA80QRSGFomGbWIxdebuo69dyRt3d50aLQRdXBVYnlzRZi5AaI4tsbKSJLr3rb7/LXOg4VLHledSWbJ25QDMSLbkuemwAtsFA1MHStBALwmZpc5JzZD7EYRnG6gM3uCzdVHWwvv3iAvifDqkp7GqcMSBukNgCwyb82TcLcgeJA1NDRtoISHhEsUSpDOQI0xRSkQXYWUEhbgeFxoqThk8URxmzkOTNkigPIRcm43AvYDrYADw1OHRHQQ9BwmWJFUVB6b3jjN2JJdtrG7MSTcnr4aKl4dOBIxmCyO7NtGrLb3YwQTc2RVvYje+po6GghYeH1HMeRpkBIVFIj+qLsTYuQpLMR47KNE3DJzPnzxYJipMaEgswMg2ttZE66m9DQQbcLnMwc1Gyx4g8uPqzKXFrdCEHjo5OEymaNzUOQqSC4WIEFjHaw5ZuLK3X4amzoaCDl4K5eItUSyYMWJJjUi8boCoSMb97Rngjc5X50xUI4uXW4LNGcR3L27nn4DU2dENBCJwU8+VjJJi0cahhKwfJWmLAgbWs62+3RLwJxOz8+azRot8lyurSG3uWtZ/LU7oaCDTgjc5nM02JjRQcxlcNISCMOlmH46TBwJhLK3PmUMVPdZTlZEUlskJB7ttj01PaB0EFDwNspvbTKGYMrJIAfzaKSwxte6/HSDwGTmo3rMzDBkkJMasd1KWxjF7HL9rU+uj0Ff4j2fYpdJpnkUh4w8pAyB6XUAgEXW/UBjrrV9mY3VgZKgE7g+sTEIw3VgpexIYBtwdxqbOgdBCwcCDRgTPKSVGaCeXDK3ft3sipN9iengNKo+DEIFeWUMpsGWWTdQThcE2vja9h1vbUwNAaCFouB8tnUPJyj3ktLICrNfMdbEX7w/WI6Aa5R9nQk2SvIyOPaBppsuYAoVxZrbqLEfzVtbe8946M6CA4h2YRlyjeZZVuY3M8zYk7EWLmysO6beBuNwCJGhoQsagl723vLJIQTuRmxuwuep0+0N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1028" name="Picture 4" descr="http://lajovencuba.files.wordpress.com/2013/12/burocracia-cubana.jpg"/>
          <p:cNvPicPr>
            <a:picLocks noChangeAspect="1" noChangeArrowheads="1"/>
          </p:cNvPicPr>
          <p:nvPr/>
        </p:nvPicPr>
        <p:blipFill>
          <a:blip r:embed="rId3" cstate="print"/>
          <a:srcRect/>
          <a:stretch>
            <a:fillRect/>
          </a:stretch>
        </p:blipFill>
        <p:spPr bwMode="auto">
          <a:xfrm>
            <a:off x="395536" y="1628800"/>
            <a:ext cx="3810000" cy="3048001"/>
          </a:xfrm>
          <a:prstGeom prst="rect">
            <a:avLst/>
          </a:prstGeom>
          <a:noFill/>
        </p:spPr>
      </p:pic>
      <p:sp>
        <p:nvSpPr>
          <p:cNvPr id="6" name="5 Rectángulo"/>
          <p:cNvSpPr/>
          <p:nvPr/>
        </p:nvSpPr>
        <p:spPr>
          <a:xfrm>
            <a:off x="539552" y="4941168"/>
            <a:ext cx="7200800" cy="1015663"/>
          </a:xfrm>
          <a:prstGeom prst="rect">
            <a:avLst/>
          </a:prstGeom>
        </p:spPr>
        <p:txBody>
          <a:bodyPr wrap="square">
            <a:spAutoFit/>
          </a:bodyPr>
          <a:lstStyle/>
          <a:p>
            <a:r>
              <a:rPr lang="es-MX" sz="2000" dirty="0" smtClean="0">
                <a:latin typeface="Arial" pitchFamily="34" charset="0"/>
                <a:cs typeface="Arial" pitchFamily="34" charset="0"/>
              </a:rPr>
              <a:t>La autoridad de los funcionarios y la rutina burocrática son los precios que se deben pagar por la eficacia de la técnica de la organizaciones burocráticas.</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cdn2.plantillas-powerpoint.com/wp-content/uploads/2009/08/326_examp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ítulo 1"/>
          <p:cNvSpPr>
            <a:spLocks noGrp="1"/>
          </p:cNvSpPr>
          <p:nvPr>
            <p:ph type="ctrTitle"/>
          </p:nvPr>
        </p:nvSpPr>
        <p:spPr>
          <a:xfrm>
            <a:off x="1130300" y="485582"/>
            <a:ext cx="5825202" cy="1646302"/>
          </a:xfrm>
        </p:spPr>
        <p:txBody>
          <a:bodyPr/>
          <a:lstStyle/>
          <a:p>
            <a:pPr algn="ctr"/>
            <a:r>
              <a:rPr lang="es-CO" dirty="0" smtClean="0">
                <a:solidFill>
                  <a:schemeClr val="tx1"/>
                </a:solidFill>
                <a:latin typeface="Arial" panose="020B0604020202020204" pitchFamily="34" charset="0"/>
                <a:cs typeface="Arial" panose="020B0604020202020204" pitchFamily="34" charset="0"/>
              </a:rPr>
              <a:t>LA CIENCIA COMO VOCACIÓN</a:t>
            </a:r>
            <a:endParaRPr lang="es-CO"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cstate="print"/>
          <a:stretch>
            <a:fillRect/>
          </a:stretch>
        </p:blipFill>
        <p:spPr>
          <a:xfrm>
            <a:off x="473299" y="2305323"/>
            <a:ext cx="2269901" cy="2215163"/>
          </a:xfrm>
          <a:prstGeom prst="rect">
            <a:avLst/>
          </a:prstGeom>
        </p:spPr>
      </p:pic>
      <p:pic>
        <p:nvPicPr>
          <p:cNvPr id="7" name="Imagen 6"/>
          <p:cNvPicPr>
            <a:picLocks noChangeAspect="1"/>
          </p:cNvPicPr>
          <p:nvPr/>
        </p:nvPicPr>
        <p:blipFill>
          <a:blip r:embed="rId4" cstate="print"/>
          <a:stretch>
            <a:fillRect/>
          </a:stretch>
        </p:blipFill>
        <p:spPr>
          <a:xfrm>
            <a:off x="4790942" y="2305323"/>
            <a:ext cx="2368706" cy="2210793"/>
          </a:xfrm>
          <a:prstGeom prst="rect">
            <a:avLst/>
          </a:prstGeom>
        </p:spPr>
      </p:pic>
      <p:pic>
        <p:nvPicPr>
          <p:cNvPr id="8" name="Imagen 7"/>
          <p:cNvPicPr>
            <a:picLocks noChangeAspect="1"/>
          </p:cNvPicPr>
          <p:nvPr/>
        </p:nvPicPr>
        <p:blipFill>
          <a:blip r:embed="rId5" cstate="print"/>
          <a:stretch>
            <a:fillRect/>
          </a:stretch>
        </p:blipFill>
        <p:spPr>
          <a:xfrm>
            <a:off x="2578992" y="4516116"/>
            <a:ext cx="2368707" cy="2206993"/>
          </a:xfrm>
          <a:prstGeom prst="rect">
            <a:avLst/>
          </a:prstGeom>
        </p:spPr>
      </p:pic>
    </p:spTree>
    <p:extLst>
      <p:ext uri="{BB962C8B-B14F-4D97-AF65-F5344CB8AC3E}">
        <p14:creationId xmlns:p14="http://schemas.microsoft.com/office/powerpoint/2010/main" xmlns="" val="2627055323"/>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ondos12.com/data/media/2/big/linea_de_vida__wallpaper_480x3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ítulo 1"/>
          <p:cNvSpPr>
            <a:spLocks noGrp="1"/>
          </p:cNvSpPr>
          <p:nvPr>
            <p:ph type="title"/>
          </p:nvPr>
        </p:nvSpPr>
        <p:spPr>
          <a:xfrm>
            <a:off x="508001" y="467931"/>
            <a:ext cx="6447501" cy="1320800"/>
          </a:xfrm>
        </p:spPr>
        <p:txBody>
          <a:bodyPr>
            <a:noAutofit/>
          </a:bodyPr>
          <a:lstStyle/>
          <a:p>
            <a:pPr algn="ctr"/>
            <a:r>
              <a:rPr lang="es-CO" sz="4400" dirty="0">
                <a:solidFill>
                  <a:schemeClr val="tx1"/>
                </a:solidFill>
                <a:effectLst>
                  <a:glow rad="228600">
                    <a:schemeClr val="accent3">
                      <a:satMod val="175000"/>
                      <a:alpha val="40000"/>
                    </a:schemeClr>
                  </a:glow>
                </a:effectLst>
                <a:latin typeface="Arial" panose="020B0604020202020204" pitchFamily="34" charset="0"/>
                <a:cs typeface="Arial" panose="020B0604020202020204" pitchFamily="34" charset="0"/>
              </a:rPr>
              <a:t>LA CIENCIA COMO VOCACIÓN</a:t>
            </a:r>
            <a:endParaRPr lang="es-CO" sz="4400" dirty="0">
              <a:effectLst>
                <a:glow rad="228600">
                  <a:schemeClr val="accent3">
                    <a:satMod val="175000"/>
                    <a:alpha val="40000"/>
                  </a:schemeClr>
                </a:glow>
              </a:effectLst>
            </a:endParaRPr>
          </a:p>
        </p:txBody>
      </p:sp>
      <p:pic>
        <p:nvPicPr>
          <p:cNvPr id="4" name="Marcador de contenido 3"/>
          <p:cNvPicPr>
            <a:picLocks noGrp="1" noChangeAspect="1"/>
          </p:cNvPicPr>
          <p:nvPr>
            <p:ph idx="1"/>
          </p:nvPr>
        </p:nvPicPr>
        <p:blipFill>
          <a:blip r:embed="rId3" cstate="print"/>
          <a:stretch>
            <a:fillRect/>
          </a:stretch>
        </p:blipFill>
        <p:spPr>
          <a:xfrm>
            <a:off x="1691680" y="2204864"/>
            <a:ext cx="4665372" cy="4253294"/>
          </a:xfrm>
          <a:prstGeom prst="rect">
            <a:avLst/>
          </a:prstGeom>
          <a:effectLst>
            <a:glow rad="101600">
              <a:srgbClr val="00FF00">
                <a:alpha val="60000"/>
              </a:srgbClr>
            </a:glow>
          </a:effectLst>
          <a:scene3d>
            <a:camera prst="perspectiveLeft"/>
            <a:lightRig rig="threePt" dir="t"/>
          </a:scene3d>
        </p:spPr>
      </p:pic>
    </p:spTree>
    <p:extLst>
      <p:ext uri="{BB962C8B-B14F-4D97-AF65-F5344CB8AC3E}">
        <p14:creationId xmlns:p14="http://schemas.microsoft.com/office/powerpoint/2010/main" xmlns="" val="820868538"/>
      </p:ext>
    </p:extLst>
  </p:cSld>
  <p:clrMapOvr>
    <a:masterClrMapping/>
  </p:clrMapOvr>
  <p:transition>
    <p:wheel spokes="2"/>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gifsyfondos.com/hojassobreelagua_885x66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Título 3"/>
          <p:cNvSpPr>
            <a:spLocks noGrp="1"/>
          </p:cNvSpPr>
          <p:nvPr>
            <p:ph type="title"/>
          </p:nvPr>
        </p:nvSpPr>
        <p:spPr>
          <a:xfrm>
            <a:off x="1043608" y="1124744"/>
            <a:ext cx="6447501" cy="832834"/>
          </a:xfrm>
        </p:spPr>
        <p:txBody>
          <a:bodyPr/>
          <a:lstStyle/>
          <a:p>
            <a:pPr algn="ctr"/>
            <a:r>
              <a:rPr lang="es-CO" dirty="0" smtClean="0">
                <a:solidFill>
                  <a:schemeClr val="tx1"/>
                </a:solidFill>
                <a:effectLst>
                  <a:glow rad="228600">
                    <a:schemeClr val="accent3">
                      <a:satMod val="175000"/>
                      <a:alpha val="40000"/>
                    </a:schemeClr>
                  </a:glow>
                </a:effectLst>
              </a:rPr>
              <a:t>CIENCIA COMO PROFESIÓN</a:t>
            </a:r>
            <a:endParaRPr lang="es-CO" dirty="0">
              <a:solidFill>
                <a:schemeClr val="tx1"/>
              </a:solidFill>
              <a:effectLst>
                <a:glow rad="228600">
                  <a:schemeClr val="accent3">
                    <a:satMod val="175000"/>
                    <a:alpha val="40000"/>
                  </a:schemeClr>
                </a:glow>
              </a:effectLst>
            </a:endParaRPr>
          </a:p>
        </p:txBody>
      </p:sp>
      <p:sp>
        <p:nvSpPr>
          <p:cNvPr id="5" name="Marcador de contenido 4"/>
          <p:cNvSpPr>
            <a:spLocks noGrp="1"/>
          </p:cNvSpPr>
          <p:nvPr>
            <p:ph sz="half" idx="1"/>
          </p:nvPr>
        </p:nvSpPr>
        <p:spPr>
          <a:xfrm>
            <a:off x="0" y="2852936"/>
            <a:ext cx="2563611" cy="3541691"/>
          </a:xfrm>
        </p:spPr>
        <p:txBody>
          <a:bodyPr>
            <a:normAutofit fontScale="62500" lnSpcReduction="20000"/>
          </a:bodyPr>
          <a:lstStyle/>
          <a:p>
            <a:pPr marL="0" indent="0" algn="ctr">
              <a:buNone/>
            </a:pPr>
            <a:r>
              <a:rPr lang="es-CO" sz="3400" b="1" dirty="0"/>
              <a:t>ESTUDIANTES ESTADOUNIDENSES</a:t>
            </a:r>
          </a:p>
          <a:p>
            <a:pPr algn="just"/>
            <a:r>
              <a:rPr lang="es-CO" sz="3200" dirty="0"/>
              <a:t>Fácil acceso a través de la burocracia y el dinero.</a:t>
            </a:r>
          </a:p>
          <a:p>
            <a:pPr algn="just"/>
            <a:r>
              <a:rPr lang="es-CO" sz="3200" dirty="0"/>
              <a:t>El estudiante recibe un salario que, aunque no es muy alto, resuelve sus necesidades.</a:t>
            </a:r>
          </a:p>
          <a:p>
            <a:pPr algn="just"/>
            <a:r>
              <a:rPr lang="es-CO" sz="3200" b="1" dirty="0" err="1"/>
              <a:t>Assistant</a:t>
            </a:r>
            <a:endParaRPr lang="es-CO" sz="3200" b="1" dirty="0"/>
          </a:p>
        </p:txBody>
      </p:sp>
      <p:sp>
        <p:nvSpPr>
          <p:cNvPr id="6" name="Marcador de contenido 5"/>
          <p:cNvSpPr>
            <a:spLocks noGrp="1"/>
          </p:cNvSpPr>
          <p:nvPr>
            <p:ph sz="half" idx="2"/>
          </p:nvPr>
        </p:nvSpPr>
        <p:spPr>
          <a:xfrm>
            <a:off x="5508104" y="2996952"/>
            <a:ext cx="3138026" cy="4598928"/>
          </a:xfrm>
        </p:spPr>
        <p:txBody>
          <a:bodyPr>
            <a:normAutofit fontScale="62500" lnSpcReduction="20000"/>
          </a:bodyPr>
          <a:lstStyle/>
          <a:p>
            <a:pPr marL="0" indent="0" algn="ctr">
              <a:buNone/>
            </a:pPr>
            <a:r>
              <a:rPr lang="es-CO" sz="3600" b="1" dirty="0" smtClean="0"/>
              <a:t>ESTUDIANTES </a:t>
            </a:r>
            <a:r>
              <a:rPr lang="es-CO" sz="3600" b="1" dirty="0"/>
              <a:t>ALEMANES</a:t>
            </a:r>
          </a:p>
          <a:p>
            <a:pPr algn="ctr"/>
            <a:r>
              <a:rPr lang="es-CO" sz="3600" dirty="0"/>
              <a:t>Acceso limitado.</a:t>
            </a:r>
          </a:p>
          <a:p>
            <a:pPr algn="ctr"/>
            <a:r>
              <a:rPr lang="es-CO" sz="3600" dirty="0"/>
              <a:t>No se reconoce salarialmente su intervención.</a:t>
            </a:r>
          </a:p>
          <a:p>
            <a:pPr algn="ctr"/>
            <a:r>
              <a:rPr lang="es-CO" sz="3600" b="1" dirty="0" err="1" smtClean="0"/>
              <a:t>Privatdozent</a:t>
            </a:r>
            <a:endParaRPr lang="es-CO" sz="3600" b="1" dirty="0"/>
          </a:p>
        </p:txBody>
      </p:sp>
      <p:pic>
        <p:nvPicPr>
          <p:cNvPr id="7" name="Imagen 6"/>
          <p:cNvPicPr>
            <a:picLocks noChangeAspect="1"/>
          </p:cNvPicPr>
          <p:nvPr/>
        </p:nvPicPr>
        <p:blipFill>
          <a:blip r:embed="rId4" cstate="print"/>
          <a:stretch>
            <a:fillRect/>
          </a:stretch>
        </p:blipFill>
        <p:spPr>
          <a:xfrm>
            <a:off x="2627784" y="3429000"/>
            <a:ext cx="2801155" cy="2819400"/>
          </a:xfrm>
          <a:prstGeom prst="rect">
            <a:avLst/>
          </a:prstGeom>
        </p:spPr>
      </p:pic>
    </p:spTree>
    <p:extLst>
      <p:ext uri="{BB962C8B-B14F-4D97-AF65-F5344CB8AC3E}">
        <p14:creationId xmlns:p14="http://schemas.microsoft.com/office/powerpoint/2010/main" xmlns="" val="3222975385"/>
      </p:ext>
    </p:extLst>
  </p:cSld>
  <p:clrMapOvr>
    <a:masterClrMapping/>
  </p:clrMapOvr>
  <p:transition>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2" descr="http://data2.whicdn.com/images/31235190/large.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Título 4"/>
          <p:cNvSpPr>
            <a:spLocks noGrp="1"/>
          </p:cNvSpPr>
          <p:nvPr>
            <p:ph type="title"/>
          </p:nvPr>
        </p:nvSpPr>
        <p:spPr>
          <a:xfrm>
            <a:off x="467544" y="620688"/>
            <a:ext cx="8229600" cy="1143000"/>
          </a:xfrm>
        </p:spPr>
        <p:txBody>
          <a:bodyPr>
            <a:normAutofit fontScale="90000"/>
          </a:bodyPr>
          <a:lstStyle/>
          <a:p>
            <a:pPr algn="ctr"/>
            <a:r>
              <a:rPr lang="es-CO" sz="8000" dirty="0" smtClean="0">
                <a:solidFill>
                  <a:schemeClr val="tx1"/>
                </a:solidFill>
                <a:effectLst>
                  <a:glow rad="228600">
                    <a:schemeClr val="accent3">
                      <a:satMod val="175000"/>
                      <a:alpha val="40000"/>
                    </a:schemeClr>
                  </a:glow>
                </a:effectLst>
              </a:rPr>
              <a:t>CIENCIA</a:t>
            </a:r>
            <a:r>
              <a:rPr lang="es-CO" sz="8000" dirty="0" smtClean="0">
                <a:solidFill>
                  <a:schemeClr val="tx1"/>
                </a:solidFill>
              </a:rPr>
              <a:t/>
            </a:r>
            <a:br>
              <a:rPr lang="es-CO" sz="8000" dirty="0" smtClean="0">
                <a:solidFill>
                  <a:schemeClr val="tx1"/>
                </a:solidFill>
              </a:rPr>
            </a:br>
            <a:endParaRPr lang="es-CO" sz="8000" dirty="0">
              <a:solidFill>
                <a:schemeClr val="tx1"/>
              </a:solidFill>
            </a:endParaRPr>
          </a:p>
        </p:txBody>
      </p:sp>
      <p:sp>
        <p:nvSpPr>
          <p:cNvPr id="6" name="Marcador de texto 5"/>
          <p:cNvSpPr>
            <a:spLocks noGrp="1"/>
          </p:cNvSpPr>
          <p:nvPr>
            <p:ph type="body" idx="1"/>
          </p:nvPr>
        </p:nvSpPr>
        <p:spPr>
          <a:xfrm>
            <a:off x="506809" y="2311111"/>
            <a:ext cx="3139217" cy="576262"/>
          </a:xfrm>
        </p:spPr>
        <p:txBody>
          <a:bodyPr>
            <a:noAutofit/>
          </a:bodyPr>
          <a:lstStyle/>
          <a:p>
            <a:pPr algn="just"/>
            <a:r>
              <a:rPr lang="es-CO" dirty="0" smtClean="0"/>
              <a:t>Compresible para la comunidad.</a:t>
            </a:r>
            <a:endParaRPr lang="es-CO" dirty="0"/>
          </a:p>
        </p:txBody>
      </p:sp>
      <p:sp>
        <p:nvSpPr>
          <p:cNvPr id="17" name="Marcador de contenido 16"/>
          <p:cNvSpPr>
            <a:spLocks noGrp="1"/>
          </p:cNvSpPr>
          <p:nvPr>
            <p:ph sz="half" idx="2"/>
          </p:nvPr>
        </p:nvSpPr>
        <p:spPr>
          <a:xfrm>
            <a:off x="506809" y="2914669"/>
            <a:ext cx="3139217" cy="1575444"/>
          </a:xfrm>
        </p:spPr>
        <p:txBody>
          <a:bodyPr>
            <a:normAutofit fontScale="92500"/>
          </a:bodyPr>
          <a:lstStyle/>
          <a:p>
            <a:r>
              <a:rPr lang="es-CO" sz="2400" dirty="0" smtClean="0"/>
              <a:t>Pasión, inspiración, intuición, producción de ideas, hipótesis, experiencia.</a:t>
            </a:r>
            <a:endParaRPr lang="es-CO" sz="2400" dirty="0"/>
          </a:p>
        </p:txBody>
      </p:sp>
      <p:sp>
        <p:nvSpPr>
          <p:cNvPr id="18" name="Marcador de texto 17"/>
          <p:cNvSpPr>
            <a:spLocks noGrp="1"/>
          </p:cNvSpPr>
          <p:nvPr>
            <p:ph type="body" sz="quarter" idx="3"/>
          </p:nvPr>
        </p:nvSpPr>
        <p:spPr>
          <a:xfrm>
            <a:off x="3816287" y="2338407"/>
            <a:ext cx="3139214" cy="576262"/>
          </a:xfrm>
        </p:spPr>
        <p:txBody>
          <a:bodyPr>
            <a:normAutofit fontScale="77500" lnSpcReduction="20000"/>
          </a:bodyPr>
          <a:lstStyle/>
          <a:p>
            <a:r>
              <a:rPr lang="es-CO" dirty="0" smtClean="0"/>
              <a:t>Busca el desarrollo para la sociedad.</a:t>
            </a:r>
            <a:endParaRPr lang="es-CO" dirty="0"/>
          </a:p>
        </p:txBody>
      </p:sp>
      <p:sp>
        <p:nvSpPr>
          <p:cNvPr id="19" name="Marcador de contenido 18"/>
          <p:cNvSpPr>
            <a:spLocks noGrp="1"/>
          </p:cNvSpPr>
          <p:nvPr>
            <p:ph sz="quarter" idx="4"/>
          </p:nvPr>
        </p:nvSpPr>
        <p:spPr>
          <a:xfrm>
            <a:off x="3816288" y="3132281"/>
            <a:ext cx="3139213" cy="1630788"/>
          </a:xfrm>
        </p:spPr>
        <p:txBody>
          <a:bodyPr>
            <a:normAutofit fontScale="85000" lnSpcReduction="10000"/>
          </a:bodyPr>
          <a:lstStyle/>
          <a:p>
            <a:r>
              <a:rPr lang="es-CO" sz="2400" dirty="0" smtClean="0"/>
              <a:t>Progreso, Avance, papel social responsable, constante hacer, dinamismo, competencia. </a:t>
            </a:r>
            <a:endParaRPr lang="es-CO" sz="2400" dirty="0"/>
          </a:p>
        </p:txBody>
      </p:sp>
      <p:cxnSp>
        <p:nvCxnSpPr>
          <p:cNvPr id="8" name="Conector recto de flecha 7"/>
          <p:cNvCxnSpPr/>
          <p:nvPr/>
        </p:nvCxnSpPr>
        <p:spPr>
          <a:xfrm flipH="1">
            <a:off x="2149523" y="1814012"/>
            <a:ext cx="296839" cy="34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5210033" y="1814011"/>
            <a:ext cx="167119" cy="320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Imagen 15"/>
          <p:cNvPicPr>
            <a:picLocks noChangeAspect="1"/>
          </p:cNvPicPr>
          <p:nvPr/>
        </p:nvPicPr>
        <p:blipFill>
          <a:blip r:embed="rId3" cstate="print"/>
          <a:stretch>
            <a:fillRect/>
          </a:stretch>
        </p:blipFill>
        <p:spPr>
          <a:xfrm rot="2678385">
            <a:off x="2005093" y="2802467"/>
            <a:ext cx="289721" cy="386294"/>
          </a:xfrm>
          <a:prstGeom prst="rect">
            <a:avLst/>
          </a:prstGeom>
        </p:spPr>
      </p:pic>
      <p:pic>
        <p:nvPicPr>
          <p:cNvPr id="30" name="Imagen 29"/>
          <p:cNvPicPr>
            <a:picLocks noChangeAspect="1"/>
          </p:cNvPicPr>
          <p:nvPr/>
        </p:nvPicPr>
        <p:blipFill>
          <a:blip r:embed="rId4" cstate="print"/>
          <a:stretch>
            <a:fillRect/>
          </a:stretch>
        </p:blipFill>
        <p:spPr>
          <a:xfrm>
            <a:off x="5182824" y="2799808"/>
            <a:ext cx="416088" cy="548688"/>
          </a:xfrm>
          <a:prstGeom prst="rect">
            <a:avLst/>
          </a:prstGeom>
        </p:spPr>
      </p:pic>
      <p:pic>
        <p:nvPicPr>
          <p:cNvPr id="31" name="Imagen 30"/>
          <p:cNvPicPr>
            <a:picLocks noChangeAspect="1"/>
          </p:cNvPicPr>
          <p:nvPr/>
        </p:nvPicPr>
        <p:blipFill>
          <a:blip r:embed="rId5" cstate="print"/>
          <a:stretch>
            <a:fillRect/>
          </a:stretch>
        </p:blipFill>
        <p:spPr>
          <a:xfrm>
            <a:off x="4493525" y="4844957"/>
            <a:ext cx="2175372" cy="1495906"/>
          </a:xfrm>
          <a:prstGeom prst="rect">
            <a:avLst/>
          </a:prstGeom>
        </p:spPr>
      </p:pic>
      <p:pic>
        <p:nvPicPr>
          <p:cNvPr id="32" name="Imagen 31"/>
          <p:cNvPicPr>
            <a:picLocks noChangeAspect="1"/>
          </p:cNvPicPr>
          <p:nvPr/>
        </p:nvPicPr>
        <p:blipFill>
          <a:blip r:embed="rId6" cstate="print"/>
          <a:stretch>
            <a:fillRect/>
          </a:stretch>
        </p:blipFill>
        <p:spPr>
          <a:xfrm>
            <a:off x="962061" y="4864875"/>
            <a:ext cx="1617367" cy="1475988"/>
          </a:xfrm>
          <a:prstGeom prst="rect">
            <a:avLst/>
          </a:prstGeom>
        </p:spPr>
      </p:pic>
    </p:spTree>
    <p:extLst>
      <p:ext uri="{BB962C8B-B14F-4D97-AF65-F5344CB8AC3E}">
        <p14:creationId xmlns:p14="http://schemas.microsoft.com/office/powerpoint/2010/main" xmlns="" val="2333178489"/>
      </p:ext>
    </p:extLst>
  </p:cSld>
  <p:clrMapOvr>
    <a:masterClrMapping/>
  </p:clrMapOvr>
  <p:transition>
    <p:plu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tatic.freepik.com/foto-gratis/nueva-vector-fondo-verde_916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ítulo 6"/>
          <p:cNvSpPr>
            <a:spLocks noGrp="1"/>
          </p:cNvSpPr>
          <p:nvPr>
            <p:ph type="title"/>
          </p:nvPr>
        </p:nvSpPr>
        <p:spPr/>
        <p:txBody>
          <a:bodyPr>
            <a:normAutofit/>
          </a:bodyPr>
          <a:lstStyle/>
          <a:p>
            <a:pPr algn="ctr"/>
            <a:r>
              <a:rPr lang="es-CO" sz="4000" dirty="0" smtClean="0">
                <a:solidFill>
                  <a:schemeClr val="tx1"/>
                </a:solidFill>
                <a:effectLst>
                  <a:glow rad="228600">
                    <a:schemeClr val="accent3">
                      <a:satMod val="175000"/>
                      <a:alpha val="40000"/>
                    </a:schemeClr>
                  </a:glow>
                </a:effectLst>
              </a:rPr>
              <a:t>REFLEXIÓN:</a:t>
            </a:r>
            <a:endParaRPr lang="es-CO" sz="4000" dirty="0">
              <a:solidFill>
                <a:schemeClr val="tx1"/>
              </a:solidFill>
              <a:effectLst>
                <a:glow rad="228600">
                  <a:schemeClr val="accent3">
                    <a:satMod val="175000"/>
                    <a:alpha val="40000"/>
                  </a:schemeClr>
                </a:glow>
              </a:effectLst>
            </a:endParaRPr>
          </a:p>
        </p:txBody>
      </p:sp>
      <p:sp>
        <p:nvSpPr>
          <p:cNvPr id="8" name="Marcador de contenido 7"/>
          <p:cNvSpPr>
            <a:spLocks noGrp="1"/>
          </p:cNvSpPr>
          <p:nvPr>
            <p:ph idx="1"/>
          </p:nvPr>
        </p:nvSpPr>
        <p:spPr>
          <a:xfrm>
            <a:off x="508001" y="1560080"/>
            <a:ext cx="6447501" cy="3880773"/>
          </a:xfrm>
        </p:spPr>
        <p:txBody>
          <a:bodyPr>
            <a:normAutofit/>
          </a:bodyPr>
          <a:lstStyle/>
          <a:p>
            <a:r>
              <a:rPr lang="es-CO" sz="3200" dirty="0" smtClean="0"/>
              <a:t>“Hay que hacer algo más. Hay que ponerse al trabajo y responder, como hombre y como profesional, a las &lt;exigencias de cada día&gt;. </a:t>
            </a:r>
            <a:endParaRPr lang="es-CO" sz="3200" dirty="0"/>
          </a:p>
        </p:txBody>
      </p:sp>
      <p:pic>
        <p:nvPicPr>
          <p:cNvPr id="9" name="Imagen 8"/>
          <p:cNvPicPr>
            <a:picLocks noChangeAspect="1"/>
          </p:cNvPicPr>
          <p:nvPr/>
        </p:nvPicPr>
        <p:blipFill>
          <a:blip r:embed="rId3" cstate="print"/>
          <a:stretch>
            <a:fillRect/>
          </a:stretch>
        </p:blipFill>
        <p:spPr>
          <a:xfrm>
            <a:off x="1975514" y="3684900"/>
            <a:ext cx="4135271" cy="2579427"/>
          </a:xfrm>
          <a:prstGeom prst="rect">
            <a:avLst/>
          </a:prstGeom>
        </p:spPr>
      </p:pic>
      <p:pic>
        <p:nvPicPr>
          <p:cNvPr id="10" name="Imagen 9"/>
          <p:cNvPicPr>
            <a:picLocks noChangeAspect="1"/>
          </p:cNvPicPr>
          <p:nvPr/>
        </p:nvPicPr>
        <p:blipFill>
          <a:blip r:embed="rId4" cstate="print"/>
          <a:stretch>
            <a:fillRect/>
          </a:stretch>
        </p:blipFill>
        <p:spPr>
          <a:xfrm>
            <a:off x="6955501" y="1513927"/>
            <a:ext cx="1785938" cy="4343400"/>
          </a:xfrm>
          <a:prstGeom prst="rect">
            <a:avLst/>
          </a:prstGeom>
        </p:spPr>
      </p:pic>
    </p:spTree>
    <p:extLst>
      <p:ext uri="{BB962C8B-B14F-4D97-AF65-F5344CB8AC3E}">
        <p14:creationId xmlns:p14="http://schemas.microsoft.com/office/powerpoint/2010/main" xmlns="" val="2154045871"/>
      </p:ext>
    </p:extLst>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2" descr="http://data2.whicdn.com/images/31235190/lar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22" descr="http://data2.whicdn.com/images/31235190/large.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
        <p:nvSpPr>
          <p:cNvPr id="2" name="1 Título"/>
          <p:cNvSpPr>
            <a:spLocks noGrp="1"/>
          </p:cNvSpPr>
          <p:nvPr>
            <p:ph type="title"/>
          </p:nvPr>
        </p:nvSpPr>
        <p:spPr>
          <a:xfrm>
            <a:off x="457200" y="557808"/>
            <a:ext cx="8229600" cy="1143000"/>
          </a:xfrm>
        </p:spPr>
        <p:txBody>
          <a:bodyPr>
            <a:normAutofit fontScale="90000"/>
          </a:bodyPr>
          <a:lstStyle/>
          <a:p>
            <a:r>
              <a:rPr lang="es-CO" dirty="0" smtClean="0"/>
              <a:t>MARIO BUNGE</a:t>
            </a:r>
            <a:br>
              <a:rPr lang="es-CO" dirty="0" smtClean="0"/>
            </a:br>
            <a:endParaRPr lang="es-CO" dirty="0"/>
          </a:p>
        </p:txBody>
      </p:sp>
      <p:sp>
        <p:nvSpPr>
          <p:cNvPr id="5" name="4 CuadroTexto"/>
          <p:cNvSpPr txBox="1"/>
          <p:nvPr/>
        </p:nvSpPr>
        <p:spPr>
          <a:xfrm>
            <a:off x="35496" y="2060848"/>
            <a:ext cx="9144042" cy="1815882"/>
          </a:xfrm>
          <a:prstGeom prst="rect">
            <a:avLst/>
          </a:prstGeom>
          <a:noFill/>
        </p:spPr>
        <p:txBody>
          <a:bodyPr wrap="none" rtlCol="0">
            <a:spAutoFit/>
          </a:bodyPr>
          <a:lstStyle/>
          <a:p>
            <a:r>
              <a:rPr lang="es-CO" sz="2800" dirty="0" smtClean="0">
                <a:latin typeface="Arial" pitchFamily="34" charset="0"/>
                <a:cs typeface="Arial" pitchFamily="34" charset="0"/>
              </a:rPr>
              <a:t>“SI SE DESCUIDA LA INVESTIGACIÓN BÁSICA,</a:t>
            </a:r>
          </a:p>
          <a:p>
            <a:r>
              <a:rPr lang="es-CO" sz="2800" dirty="0" smtClean="0">
                <a:latin typeface="Arial" pitchFamily="34" charset="0"/>
                <a:cs typeface="Arial" pitchFamily="34" charset="0"/>
              </a:rPr>
              <a:t>POR DARSE PRIORIDAD AL ARMAMENTO Y A LA</a:t>
            </a:r>
          </a:p>
          <a:p>
            <a:r>
              <a:rPr lang="es-CO" sz="2800" dirty="0" smtClean="0">
                <a:latin typeface="Arial" pitchFamily="34" charset="0"/>
                <a:cs typeface="Arial" pitchFamily="34" charset="0"/>
              </a:rPr>
              <a:t>CONQUISTA TERRITORIAL, LA CIENCIA DECAERÁ Y </a:t>
            </a:r>
          </a:p>
          <a:p>
            <a:r>
              <a:rPr lang="es-CO" sz="2800" dirty="0" smtClean="0">
                <a:latin typeface="Arial" pitchFamily="34" charset="0"/>
                <a:cs typeface="Arial" pitchFamily="34" charset="0"/>
              </a:rPr>
              <a:t>CON ELLA LA TÉCNICA” </a:t>
            </a:r>
            <a:endParaRPr lang="es-CO" sz="2800" dirty="0">
              <a:latin typeface="Arial" pitchFamily="34" charset="0"/>
              <a:cs typeface="Arial" pitchFamily="34" charset="0"/>
            </a:endParaRPr>
          </a:p>
        </p:txBody>
      </p:sp>
      <p:pic>
        <p:nvPicPr>
          <p:cNvPr id="1026" name="Picture 2" descr="https://encrypted-tbn1.gstatic.com/images?q=tbn:ANd9GcRa7h5Hhcjp_E_Tp6Tvn5BzkWBr88hsus1-A6YTtm9Kd5kRaCgVNQ"/>
          <p:cNvPicPr>
            <a:picLocks noChangeAspect="1" noChangeArrowheads="1"/>
          </p:cNvPicPr>
          <p:nvPr/>
        </p:nvPicPr>
        <p:blipFill>
          <a:blip r:embed="rId3" cstate="print"/>
          <a:srcRect/>
          <a:stretch>
            <a:fillRect/>
          </a:stretch>
        </p:blipFill>
        <p:spPr bwMode="auto">
          <a:xfrm>
            <a:off x="2195736" y="3933056"/>
            <a:ext cx="4608512" cy="2520280"/>
          </a:xfrm>
          <a:prstGeom prst="rect">
            <a:avLst/>
          </a:prstGeom>
          <a:noFill/>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2" descr="http://data2.whicdn.com/images/31235190/large.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2 Marcador de contenido"/>
          <p:cNvSpPr>
            <a:spLocks noGrp="1"/>
          </p:cNvSpPr>
          <p:nvPr>
            <p:ph idx="1"/>
          </p:nvPr>
        </p:nvSpPr>
        <p:spPr>
          <a:xfrm>
            <a:off x="755576" y="260648"/>
            <a:ext cx="5472608" cy="6264696"/>
          </a:xfrm>
        </p:spPr>
        <p:txBody>
          <a:bodyPr>
            <a:noAutofit/>
          </a:bodyPr>
          <a:lstStyle/>
          <a:p>
            <a:pPr>
              <a:buNone/>
            </a:pPr>
            <a:r>
              <a:rPr lang="es-MX" sz="2400" b="1" dirty="0" smtClean="0">
                <a:latin typeface="Lucida Calligraphy" pitchFamily="66" charset="0"/>
              </a:rPr>
              <a:t>  </a:t>
            </a:r>
            <a:r>
              <a:rPr lang="es-MX" sz="2000" b="1" dirty="0" smtClean="0">
                <a:latin typeface="Lucida Calligraphy" pitchFamily="66" charset="0"/>
                <a:cs typeface="Arial" pitchFamily="34" charset="0"/>
              </a:rPr>
              <a:t>“También los cristianos primitivos sabían muy exactamente que el mundo está regido por los demonios y que quien se mete en política, es decir, quien accede a utilizar como medios el poder y la violencia, ha sellado un pacto con el diablo, de tal modo que ya no es cierto que en su actividad lo bueno sólo produzca el bien y lo malo el mal, sino que frecuentemente sucede lo contrario. Quien no ve esto es un niño, políticamente hablando.”</a:t>
            </a:r>
            <a:br>
              <a:rPr lang="es-MX" sz="2000" b="1" dirty="0" smtClean="0">
                <a:latin typeface="Lucida Calligraphy" pitchFamily="66" charset="0"/>
                <a:cs typeface="Arial" pitchFamily="34" charset="0"/>
              </a:rPr>
            </a:br>
            <a:r>
              <a:rPr lang="es-MX" sz="2000" b="1" dirty="0" smtClean="0">
                <a:latin typeface="Lucida Calligraphy" pitchFamily="66" charset="0"/>
                <a:cs typeface="Arial" pitchFamily="34" charset="0"/>
              </a:rPr>
              <a:t/>
            </a:r>
            <a:br>
              <a:rPr lang="es-MX" sz="2000" b="1" dirty="0" smtClean="0">
                <a:latin typeface="Lucida Calligraphy" pitchFamily="66" charset="0"/>
                <a:cs typeface="Arial" pitchFamily="34" charset="0"/>
              </a:rPr>
            </a:br>
            <a:r>
              <a:rPr lang="es-MX" sz="2000" b="1" dirty="0" smtClean="0">
                <a:latin typeface="Lucida Calligraphy" pitchFamily="66" charset="0"/>
                <a:cs typeface="Arial" pitchFamily="34" charset="0"/>
              </a:rPr>
              <a:t>Max Weber, El político y el científico, 1918.</a:t>
            </a:r>
            <a:endParaRPr lang="es-CO" sz="2000" b="1" dirty="0">
              <a:latin typeface="Lucida Calligraphy" pitchFamily="66"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tatic.freepik.com/foto-gratis/hojas-hojas-verdes-fondo-blanco-sprout_320645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1619672" y="1772816"/>
            <a:ext cx="6408712" cy="1323439"/>
          </a:xfrm>
          <a:prstGeom prst="rect">
            <a:avLst/>
          </a:prstGeom>
          <a:noFill/>
        </p:spPr>
        <p:txBody>
          <a:bodyPr wrap="square" rtlCol="0">
            <a:spAutoFit/>
          </a:bodyPr>
          <a:lstStyle/>
          <a:p>
            <a:pPr algn="ctr"/>
            <a:r>
              <a:rPr lang="es-CO" sz="4000" dirty="0" smtClean="0">
                <a:effectLst>
                  <a:glow rad="228600">
                    <a:schemeClr val="accent3">
                      <a:satMod val="175000"/>
                      <a:alpha val="40000"/>
                    </a:schemeClr>
                  </a:glow>
                </a:effectLst>
                <a:latin typeface="Arial" pitchFamily="34" charset="0"/>
                <a:cs typeface="Arial" pitchFamily="34" charset="0"/>
              </a:rPr>
              <a:t>GRACIAS POR SU ATENCIÓN</a:t>
            </a:r>
            <a:endParaRPr lang="es-CO" sz="4000" dirty="0">
              <a:effectLst>
                <a:glow rad="228600">
                  <a:schemeClr val="accent3">
                    <a:satMod val="175000"/>
                    <a:alpha val="40000"/>
                  </a:schemeClr>
                </a:glow>
              </a:effectLst>
              <a:latin typeface="Arial" pitchFamily="34" charset="0"/>
              <a:cs typeface="Arial" pitchFamily="34" charset="0"/>
            </a:endParaRPr>
          </a:p>
        </p:txBody>
      </p:sp>
      <p:pic>
        <p:nvPicPr>
          <p:cNvPr id="28676" name="Picture 4" descr="https://encrypted-tbn3.gstatic.com/images?q=tbn:ANd9GcTSdRkqJao2kft95qMNU_dk6Wts6gsUFGIdtiDe14XnIi_NpXSI"/>
          <p:cNvPicPr>
            <a:picLocks noGrp="1" noChangeAspect="1" noChangeArrowheads="1"/>
          </p:cNvPicPr>
          <p:nvPr>
            <p:ph idx="1"/>
          </p:nvPr>
        </p:nvPicPr>
        <p:blipFill>
          <a:blip r:embed="rId3" cstate="print"/>
          <a:srcRect/>
          <a:stretch>
            <a:fillRect/>
          </a:stretch>
        </p:blipFill>
        <p:spPr bwMode="auto">
          <a:xfrm>
            <a:off x="2267744" y="3501008"/>
            <a:ext cx="4896544" cy="2176264"/>
          </a:xfrm>
          <a:prstGeom prst="rect">
            <a:avLst/>
          </a:prstGeom>
          <a:noFill/>
          <a:effectLst>
            <a:glow rad="228600">
              <a:schemeClr val="accent5">
                <a:satMod val="175000"/>
                <a:alpha val="40000"/>
              </a:schemeClr>
            </a:glow>
            <a:reflection blurRad="6350" stA="52000" endA="300" endPos="35000" dir="5400000" sy="-100000" algn="bl" rotWithShape="0"/>
          </a:effectLst>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www.gifsyfondos.com/hojassobreelagua_885x66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4211960" y="476672"/>
            <a:ext cx="4608512" cy="5229200"/>
          </a:xfrm>
        </p:spPr>
        <p:txBody>
          <a:bodyPr>
            <a:noAutofit/>
          </a:bodyPr>
          <a:lstStyle/>
          <a:p>
            <a:endParaRPr lang="es-MX" sz="2400" dirty="0" smtClean="0">
              <a:latin typeface="Arial" pitchFamily="34" charset="0"/>
              <a:cs typeface="Arial" pitchFamily="34" charset="0"/>
            </a:endParaRPr>
          </a:p>
          <a:p>
            <a:r>
              <a:rPr lang="es-MX" sz="2200" dirty="0" smtClean="0">
                <a:latin typeface="Arial" pitchFamily="34" charset="0"/>
                <a:cs typeface="Arial" pitchFamily="34" charset="0"/>
              </a:rPr>
              <a:t>A </a:t>
            </a:r>
            <a:r>
              <a:rPr lang="es-MX" sz="2200" dirty="0">
                <a:latin typeface="Arial" pitchFamily="34" charset="0"/>
                <a:cs typeface="Arial" pitchFamily="34" charset="0"/>
              </a:rPr>
              <a:t>pesar de ser reconocido como uno de los padres de la sociología, Weber nunca se vio a sí mismo como sociólogo, sino </a:t>
            </a:r>
            <a:r>
              <a:rPr lang="es-MX" sz="2200" dirty="0" smtClean="0">
                <a:latin typeface="Arial" pitchFamily="34" charset="0"/>
                <a:cs typeface="Arial" pitchFamily="34" charset="0"/>
              </a:rPr>
              <a:t>como historiador,</a:t>
            </a:r>
            <a:r>
              <a:rPr lang="es-MX" sz="2200" dirty="0">
                <a:latin typeface="Arial" pitchFamily="34" charset="0"/>
                <a:cs typeface="Arial" pitchFamily="34" charset="0"/>
              </a:rPr>
              <a:t> para él, la sociología y la historia eran dos empresas convergentes. Sin embargo, sobre el final de su vida en 1920, escribió en una carta al economista Robert Liefmann: "Si me he convertido finalmente en sociólogo (Porque tal es oficialmente mi profesión), es sobre todo para exorcizar el fantasma todavía vivo de los conceptos colectivos</a:t>
            </a:r>
            <a:r>
              <a:rPr lang="es-MX" sz="2200" dirty="0" smtClean="0">
                <a:latin typeface="Arial" pitchFamily="34" charset="0"/>
                <a:cs typeface="Arial" pitchFamily="34" charset="0"/>
              </a:rPr>
              <a:t>(...)".</a:t>
            </a:r>
            <a:endParaRPr lang="es-MX" sz="2200" dirty="0">
              <a:latin typeface="Arial" pitchFamily="34" charset="0"/>
              <a:cs typeface="Arial" pitchFamily="34" charset="0"/>
            </a:endParaRPr>
          </a:p>
          <a:p>
            <a:endParaRPr lang="es-CO" sz="2400" dirty="0"/>
          </a:p>
        </p:txBody>
      </p:sp>
      <p:sp>
        <p:nvSpPr>
          <p:cNvPr id="6" name="5 Rectángulo"/>
          <p:cNvSpPr/>
          <p:nvPr/>
        </p:nvSpPr>
        <p:spPr>
          <a:xfrm>
            <a:off x="611560" y="1196752"/>
            <a:ext cx="3816424" cy="4832092"/>
          </a:xfrm>
          <a:prstGeom prst="rect">
            <a:avLst/>
          </a:prstGeom>
        </p:spPr>
        <p:txBody>
          <a:bodyPr wrap="square">
            <a:spAutoFit/>
          </a:bodyPr>
          <a:lstStyle/>
          <a:p>
            <a:r>
              <a:rPr lang="es-MX" sz="2200" b="1" dirty="0" smtClean="0">
                <a:effectLst>
                  <a:glow rad="228600">
                    <a:schemeClr val="accent3">
                      <a:satMod val="175000"/>
                      <a:alpha val="40000"/>
                    </a:schemeClr>
                  </a:glow>
                </a:effectLst>
                <a:latin typeface="Arial" pitchFamily="34" charset="0"/>
                <a:cs typeface="Arial" pitchFamily="34" charset="0"/>
              </a:rPr>
              <a:t>Maximilian Carl Emil Weber</a:t>
            </a:r>
            <a:r>
              <a:rPr lang="es-MX" sz="2200" dirty="0" smtClean="0">
                <a:latin typeface="Arial" pitchFamily="34" charset="0"/>
                <a:cs typeface="Arial" pitchFamily="34" charset="0"/>
              </a:rPr>
              <a:t> (Alemán, 21 de abril de1864-Munich,14 de junio de 1920) fue un filosofo, economista, jurista, historiador, politólogo y sociólogo alemán, considerado uno de los fundadores del estudio moderno de la sociología y la administración publica, con un marcado sentido antipositivista.</a:t>
            </a:r>
            <a:endParaRPr lang="es-MX" sz="2200" dirty="0">
              <a:latin typeface="Arial" pitchFamily="34" charset="0"/>
              <a:cs typeface="Arial" pitchFamily="34" charset="0"/>
            </a:endParaRPr>
          </a:p>
        </p:txBody>
      </p:sp>
      <p:sp>
        <p:nvSpPr>
          <p:cNvPr id="12294" name="AutoShape 6" descr="Resultado de imagen para max web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12296" name="AutoShape 8" descr="data:image/jpeg;base64,/9j/4AAQSkZJRgABAQAAAQABAAD/2wCEAAkGBxQSEhQUEhQVFhQXFRgUFxgVFBQUFBcVFRQWGBUUFBQYHCggGBwlHBQVIjEhJSkrLi4uFx8zODMsNygtLisBCgoKBQUFDgUFDisZExkrKysrKysrKysrKysrKysrKysrKysrKysrKysrKysrKysrKysrKysrKysrKysrKysrK//AABEIANwA5QMBIgACEQEDEQH/xAAcAAAABwEBAAAAAAAAAAAAAAABAgMEBQYHAAj/xABAEAABBAAEBAQEAgkCBAcAAAABAAIDEQQSITEFBkFREyJhcTKBkaEHQhQjM1JyscHR8GLhY4KS8RUWNENTc6L/xAAUAQEAAAAAAAAAAAAAAAAAAAAA/8QAFBEBAAAAAAAAAAAAAAAAAAAAAP/aAAwDAQACEQMRAD8AWOiTtLTJKkAIEal1IBYlciIwJxGxAVrEuyBKRRfVPmQoI18CbvYpp8FpnJFSBj4aM3DkjMaa0buOg06eqLxbHMw8TpXatGgArVx2aFnOO5glxD/O4tbs0XTR6ABBoEjo70fY61W/a+ie4TBtfVCz/wDaD9gVSOEFrjTzdECtCAQO+ytOH4yxgLHZwb1ygN+4832QT8XA4qp/lPfO+z7Is3CIBoBIdavzjX5hN4eI4bLqJj10a8j5nKFJ8PnhIoPdR0AeHNOn8QQNHctDpIW+hp39kyxHAJW6inj/AE2D9CrRo4nzAn3H2GyjuMwvjBcw61dgEe2oNIKtJAQaIIPYpB8KH/zE+yzFxltbPGVw9Lrb7IkPE43vyh25pp6G9mnsUAeCiOhUiY0m6NBHmFB4Kf5F3hoGHhIpiUgY0Xw0DaKJL5dEBYFzRSApiXI5cuQSEgSeVOEUNQI5UOVK0hCArWp1GxJsankLEC2HjT1seiSw4T2NtoGuIc1jHPecrGi3OOwCpsfGBiZHEgNj/IHEgOA/M4DU7bKE5/5u8af9HiP6qMkHrnkFanuB0HoSg5cgL2uc7MXEW0N7DZ3+kdNPVBFfiFxnxnshjDRHHrTWgDMbBzV6WoHCNawXJdjWidALqiOxUjxfASiQjwyTXmAs660ATuq/iInuBOU31G9a6kitEFhj4sQBlGUVXlI26X29kvBj5COpN3b5MrQel1v91V4M1bHfc2nEJP5wTX7xICC84Di2VtXE4ncMje8/N1jqnR4u97m6NDTp5opG36hwJ+irfDMcNGtAu6+G6HYAnT3JCnmY2OOhJM0ejnQt9/hdaCajlZmaQLJu3RZqFDrl1CsGG43lrcs2p3mB707f5FVTDYWPEG4ZmZz+7KDrruL/AKo02DmhvxPN/wASM2ND+Ydduv1CB7zSGSEPYyru3MNEdRbfhcs+x2Z1/vX8TdLA/eb39dvZXCXE2wta8Z966HTcVt7/AFurVP4hq4ggtfuejtt2u2PexuCgs/KXHTL+pl/aN+En8zQPuf5qxliyPD44xyMkBPlOYEdRdEEd+4Wr8Mx7Z42ys1Dh9D1BQKeGu8NLhCI0DbIglanIYiSMQRxailOpI0gY0BMy5c6O1yCSCFFagtAJKFpSbiua5A7jKdxpjEU9iQPsOLUbz3xv9DwT3t/aO/Vs93bu+QtSmE3CzH8Z8bnxEcGbyxszZb3c/fT2A+6CiYV2t5STWpN631taJyXhXy0B8GuYgXZ206UNf8KovLuBdLiY4tcpdld1FHuV6F4BwqPDgMaLoAa18zog7CcDBAsX7/zKfN5Tw5NujaSRR8or16KZwzPZPGIKnieSMK5uVsbQOlACv8tUXj34Z5bMYsXprt76araMqI6JBgHDvw5e53ntrbINNJ79CQFIu/C8j4a9P1WtfMrbWwBHEIQYdJyJi2fDlOlCmAiumlKL43gsbA0CeMiPTM+IPaRvrRJ9NR/svQwiCJPhWvBa5oIO4IsFB5f/AE05mspribLJGnR9bg9A727IMbGMUCB+0bbm5tCWjdvYOGpFdlefxP5E/R2uxGGFRE29oH7N3/ysr4fU/VZ5hMQDlks52nzgDUOB+MaagjVBFTPbsQb2cfXq6v3v5hWPkLjJje6GRwyuNs7ZvT3Ci+beGZHiZh8kmtjo78w9K0I9CooBzKcQQR5m6aVYJo+4KDa/FS7XqE4HifFhjeerQpVjkDpJuCBrkcIEHsSZYnZak3MQN/CQpcNXIEaRbRykwg4rmIChYEDuEJ7GE1w7VJwRoHGFb6LDfxIkL+I4i+hA13prW0Put4hbWywDmN3icSxDtNZnXeoodPsgnuS8KIy0keYkH2K1fAYs9dCFleAkAc0A7Df+ZKumEnd9h60EF/wWNB6qYgkVJ4dP/nqrNw+a+yCYQorEakHLkFIwQAhXLkCGLw7ZGOY8AtcCCDtR3XmnnvgBwGLc1hphGaPTTID8J71Z+WnRenHKg/iJyyMXl6FoJDgLNnb70gzjk/DxY2IwO11stcfMxwqq7iiQHdWmjqE94tyDlwgbYztc7JfUN+EehLSLSfLfI80crZXEsLH0/sYxqK9f6LReKwXG9tWHNzN2JzM8wIvrlJH/ACoM95fgEcEbQbAGn9lLB6ieD5mte11gte7ca045h/NSMaBy1yO0pEFKAoFgVyTaUe0HFqFC1q5A3eEmAnDgkwECdIzG6o1I0e6B3hmqUjCYYcKRjCB1AF56xTLxsxJFCVxO+2Y0F6EC86454M8xb+aR/b940gnMJiAZAL0O1dTfVaFgSA0XvWyyrh7/ADCwPlvotR4HIDkzbitdNqQS+FN2GqUwOLyGnX/RK4OeAWA8Zj0GqdeLCdMzSfUhBKcP4kHKQkloE2qm/FRMd5Hi7o67e6f8S4iGYdxv8oP/AGQTweK31RMNig4X/VR3B+IiQdzV6qB4VzLGHyscayvc3Ujo49EF1zowKrZ5wwbTT52NPqfS7URivxTwLHFjXl7xsGi79igvaZ4qKyqnwbnl01udFkafhzHp8grZhsU2QBzToUEPxM+GCb36bKMj4tGcO6QHVhce9OaMrvlqD8ypnjuGuN/8J1Wc8NkdFhsYDrTjVdWvbRr1q/oghuF4nxJJ3DbOKranCxt22+SlAoPgGCMMYvdwBI1oOBIf9wppqBdpSvRIsSiAbRmlEXIFmOQpMOXIFnN0SICXcEXKgTAQsGqPlRmDVA7w6kIimUDU7agVxD8sb3dmuP0C84skOZzu5JJ9f76reOI8ZjHiQWDIIyS26NOBoi91h3FomCZ3hOJYSKttEENogj3QPOFxnxLq9en9lbsVxbwYgGg5iKBG/qoDgbP1mg029gnWNaC7OQaG1daQWXljhc04ErpHMF9+ncHopziXJMkrLbi2trUW6gT3JVCPM07W5Ihmc3ehmEYJ1po+I97THiOCxcr43EyTNJBDX53Md3GVug+yCQ4rwHF4cuDntkN2CyVrvbrajcZzJiPC8OQOvTc2bqgrS3kWdmGa/K3xHFznxurLGz8rASbB20tVrFcKmikYHCgXgZSc1dyHdQg1bkDB4hzInOb5S0G7vpdrOfxG4LisPjp3t0jcc4NUKI7+9reuVmAYeMN2DR/JRf4m8uHHYNzGftGkOb0sA6i0Hmj/AMMLyHTSNYKFWSXH2G6t/KPFeF4Q3IXPf0Iic4X/AFTmXkRgDWiZwI0kJZeZ17EXYbqKCX49yL42V0bo43AAEEvA02I0sINE4Nzrw3E0xs0YcdMr2mJxNbU4C1MsjLJAI9G6eUabnfVZZw38KY5I2tkluS82Zt24kaCzs0fVXjljl3GYLKyaZuIjb8JObxGdmh3UehQXSUZmEEbg+u4WYmDI2VrdQDlOl6OBIN9CKr5LUYh5VSf0EDFOzO0cXaf8x0r5oEeVuVfFjilxFhnhimbE3qM56VfzpRfFZsI55/QyS1rnRv3LMzasxknUake4U/jOKGad2EZYjbCXPcNLsU1jSPv8lUoOHDDtZCK8jRdfvO8zj9wPkgUYlCgajWgAoQUFrqQHXILXIHQ1RgEmxKBB1IWtQLmoH2HanQbom0KdgoKB+JnDXNdHiY9NPDefXdt/cKhYkh3nAFnf3W38cwPj4eWPqWmv4hqPuFiOKZkFEa1fz6hBYuERASDUUQNtdx6ddVNYzliSWLPFlNXQBOb13CqOCxNPa4HTK3f2r5LUOA4sFgFjbpSCvcH5WY8ARnwpm7Gz5j1sq4cMwOLbQc9gDRvQBJHrXoneL4K2VueN2R3/AOT6mkwPCph+0nobeW9R80CvFcYGaZy9x1IvMPXf+SpeLjMkrSbOoAHpatWKhjia4jetXHc6Ks4LFNc/Q/mGyDYOXGVG0dgFLlQPLcwyAX07qeQVjj3LYe7xIqD+o2v2PQonDIoy3LIACNCHD1VlkkAIvSzWuyTmwjHG3NBPetfqgZ4aOGP4GtB9BqnzG9SERmHazYUiuxW6A0zqCznmnGCCSeckgRhhAaLJuwb7XmartjMRp81TOHujnfxCOXzRuaWOB1aSNNPWwgdctcWw0xa+AODnCnB/xE9b9bUVxw3iJT6jT1yhK8j8EHiF4GVrOt6GuyZ4iTM97v3nE/f+yBJoS1aIrUp0QIlBsjkIAgFqBHaECBZiUtIWhzIFS5DGUi56NC5BJQOTtqZQp41AcFZTznw0MnkoUAS8ezqtar0VL/ETCW1r+hBYT26j+qDP2NGRh2rRWbguNIoX6KuCCm0DdfPpqnfDib0KDSsJxJzW1mP1To40uo3aqOGxBqj9VJ4GazW6A/M8txEDfp70qlI/wsoadgNe/c+6uXFcOHNI65TX0Wd4px+E2K3NIL1y5zXlFF1Ed9FoHC+Zc7bsEDc2KA9158g1oFxc4nShrXspHiQJhEbMQ4N/M0X5j/q9EHokYyLEROyPa4UdQQdR7Jhy3x7xc0chAmYacL+47j1VE/CXgs7IX+JmjjsUD8Tr7DoFYOK4F0Uwnj6aOA3IB7eyC6zu0UTJJdo+GxQlZYP0P+Uo97qO6BLiE4YC4nQWT0ugqhybw95c+UfBLK9z7I0F6kenVSPOHFaje1uji0tvbYC/sU75cwmaFgALRYJrqBrv1sEFBYJpWwxPLfK0NJvu4jQDuqAwaKwc28UDyIWG2tNvI2LugHsoBqAWpQIoCNSApCCkZcEBmBClIhouQIkIAEcoEBaSkTUQpSFA8icnbCmcSeR7IOJTXi2BE8Toz1Gh7Eag/VOkIKDHZ8IYpC1wogkEHoRv/NIiTI6h7/IrSua+DxSRPkLP1jWEhwsba691m8jL36f4EEpFiwBam+X8V5i47AKoPkB0B8qlcNO4xkNoUNSTsPf6oLLjMdmDyKNWQNtuqpfGGFp33Pe9z6J+Y8ol9A1oN624tv6JnO0nOHbt0B6EuOiBlwxhidnu/Karpd7n0pRjJC2xWodmv5/59VZoMrYA0mnPYWlwOuZjxkrprsfdR2PAyBzmAEjKR+YdR8kF4/D/AJma0Nid8bbJcCQS3qL2NWK9FoI4/EQ4bhvlcSCL7fXa1ifCskbi1hAccrBZAOoJebPcqR4Zi5WNlAJc4HJkJBBa69T3AIH1QaJBzFFDJkv4hYrYe4pK4/iF+YAEUT7aKm8Nw7JGAZqLiT5gabRyPLXdKI266pLi7JmwlgJJjzAuB+PLo4adQgNxLiDJ5iHGhZZW9kCgfnZPyVvx0kkUDHM8pdlbX7rAzytroQs54LHmncDo5ryb6fDXXrTia91ovH7/AEaNxaRcmx1Isa36gikEFHunGVJxspLNCDmNRwxKNalPDQNCEUJZzEmGoFYdly6ILkBCgAQnquQFIR4giuSkJQPIWp2xuibwBPGBARzUi9OnBIOCAj25mlp2I/msb5gjMUsje2g9Oxoei2ZppZ1+KPDac2do3GV1dxsfmEFRglFeu/ZPsNinAZR109TfqoMH19Og9k6wzjdA6Ctq09EEliMeaLAbGYm+o0IIKaYvFSSm9zQB2Gretd04w2ELyXHazZOn0rUozomtNEHTSgKJ7bi0BeEcAnxByh+U3+bbXevVWGH8L8S6s+I/6W9O1kplHHOwExSloqxRFkVZNdEu3x3012KeCWZxZ3AokWNtyEA8V/DSRp/VuOm7pHN19gFDYrhOIwnmZI1wHQA+5ok6qebj5obEkhcwPLMw2Dm/vjejRr2KZY3jIILJAw/100IdqKKBXk7FvmaaGV7CTR0BaRo0N7F381ZvHZJI7M9ofejfhBdTnODjWrdCNNdbrRUKLh02HkaSH5JABEdmPzWcgcNnCrH8KeY7FPieXlxaZGi7rNmF3XbVoN9fmgsvK3DAMUxz71cTk1JcQCQXdh8JJ9Vc+YsS4+G3SvMSBoO39/qoHk/Fl7ogABWvm1PhhoDK93N+3qp7jLNQOtuN13NdfZBEsZolWMSjY0cMQcxqUpHYxDlQN3xpuWKSDEg+PVA1aFyXdGuQNnBBSVe3RAGoEnJSEIS1KQtQOoU6akIWpyWIE3O1QBC/2RAgFyhebMD42He3YgFw/iaNP7fNTDiiyMvfZBgIJBI2o/Q99U4wcnm9z0030tTXNfDRFPIANHEkelk9PsoLCj9Y2xYuyOpHfRBf48MBE0RNBBbme80SXA6tA6dNh6qrYiQ05xptHyaUN6OntdK04SaMxMjaHF5AGY0BRkOZwG/+BNuZsJGA0gAhzXObl1AyktonvZGiBlhv/SuY0tEztDI4lrYo3AE5ndTudPQKM4dxMOxAjYba2MxNc4HWm/FR7uH0S/6M57MmrgMpedcthgdXoKJ98qh4I/ODGfO45gTQytvUke1oJ3mCUlwNftYWv10yujOrXEaXZd7aphBhnF7CwHX4hX7u+Xv3qipHG4d87xFBTssrY3EG/wBo575LJ0oaONbfJaHy7wWN4cXs8viuDDp5WDNT9dr/AKhAywfBC0NLJHCN7QQCBJG1+7SyNw61qB+96Khcbg/WuYdKynykuAJd061RsDpYC1GbH+GzIKa5pexrXk2X5qY5p6kX9x3WbcUDGTkNNnMLJJ82hoX3QWHleN5mAZmc4PZGR2a1wBOuw127lXTmlzcPiIxI7KyRpLSdswPmbfzCYfg7gA7xcQ4HMTQJ1FENuvm1Wn8Q+XzjMFIxlCVn62I/62C8vs4WD7oIOOMEAij7G0oYaWccr8yGHI42Y3jzN7HYkditPgkbI0OYQWkWCNiEDdrEYRp0IkLYkDVzaSLm6p49ibvbqgJI3VclJAgQR7wupHe1cGoEilYQgLErE1A4hCckJGIJcBAgQiEpVyJWmyBMlcAlA1Gc1BSufeF52eINxofY/wBFmsLy1wcO/pv6/ZaT+IPEMrWxDdx838P+6z3iGD8N9Eb99N9QbQTGAID43G8uQNFGidKP9fcqZkxEduY5tQUG62SDRAk9DV37qqYN5Dbv4XA/UGq+hTw8QDnAEG6BNH4mgtDh8rJ90E5wGFrJTE4OzWABo5hy+Zt9Sa1HcEqsGFzcROa1jzU0k6AHQ16A2rXC4XHOw20kDWgQQ4aOHoM3yUHxCTxjK/JTs/nAsEtDi+gPsfRBO/hrhgTHIQB4jnBjXOJIYPjkLt7J69lonHcS58Qjga8mW2tc0aC9A9x2oUT91V+CwhpLYyAW4e4tKblfFUuU9SKB07FTM0xZFqW+Rgt1VRkBINdTlygCupQQrmxvbmaQ4N1a/MHNL4nEF0jvyg5R/wBI+VF4Lw2TGYuOCMWS4FzjZytafOTWxAV4x9mHwoba6WPwI/KASXHM6TI0W1unzVr/AAy5F/QQ6WV2edwy32bf3J7oLdwXhTMNCyGMU1ja9+5J+qT5l4k3DYSeZ2zI3H/mIpo+ZIUnSxn8ceZPEyYGJ2gcHTEH835Yzr03PyQZxgZCI231F/U3r9VaeT+a/wBHd4chPguP/Qe49O4VSlBAq+ny02TR8pQejsO4PaC0ggiwQbBHcFLeEsa5K5ydhSI5LdCem5Z6t9PRa/w7iDJmB8bg5p6g38vdAD49U2c3VSD2JDw9UDWVmq5LyRm0KCLkagypdzV2VA3LEoxqOWI8bECkTU4a3RdCxLgIGbo0QM1T8xonhIG2RA8Jy4LO+febcmaCB2uz3dr/ACtPfugqnOeNMuJkIIytOUH+H/e0/wCJYETwxyt3LGgga+Zor+iqWa/np7lWjlXGeUxOOo8w+e4H+dUFYyuY4g9D10qtr9l36Rq0k1RIOupG2/z+yleYsKGuLq33/wCyhJmtGUu1B0IQWeDiX6t7dA0PBAAB8wDgb6kUVGDFuY/ODbmkO3sEn49Pr9UwhdplIJ816b6eqcx3TtACBY0I6i9e+pKC94THv8Fr2U6Nstx2DmYTbZGODd9HH7pXmHiplnfDCC9z3tkcIvM4BkeQkAdstfMKqclNldPHC23NdIA9uurSM2a/SrvuF6C4Fy7BhWjw2Nz1RfXnd7ndBDckcpmAtmlJMmSspohrnG3FvY9FdQihU78QOfYuHtMbKkxRFtZ0YD/7knYenVAr+IHOTMBFlaQcQ8HI3fICD+scOw6dyvP0k3jTOe4k1dk6kvcbcfU/3XcU4jLK580ry+R51cTrZ2A6ABJ4YZWi9+vqSgNIPdNzF1TjNY1+SK5AjEFMcv8AMEuEkDmHyn4mH4XD1Hf1USVzQg3/AIFxuPFRh8br7jq09iFIeGsB4TxSTDPD4nUevYjsR1C1rljnCLFANJDJerT1/hPVBYsp7IUqxwXIIpzFwYnuMjAdQRfDFhA0LEpGxKTN8x90rA3qgNHGlgxC0I7UBPDRJSGgkkAdSUq47rHObuOzTyPje6o2mg1ooH+LqUEzzhz6xodFhTmcdDJ+VvfL3PqspkmzOJOvW+59VJYmAev+UmQjFoCZux0+/wAlM8oYbxMZE0HTzOPs0E/2UU+ECt/t2Vx/CmEHGSk6lsDq+bmgoFOYcAC1wqjZI60Raoc8jbo96+Y2K1/mmMNqlmuIwLZMZDGbyvlY1wBqw6QNPzooHPDuDywxxYiRn6p59raSfoDWhVqxXAGzsjGH0bX611+cuNaMZ12G3dapx3hkZhMeUZGtDWjSgAKA16aJlydhGtY0AXXU0TqLOvugY/hzyicHH+urxmvcQbBGVwIDdPQj6K+ZgBZIoamzQA7rsg10WJ/jFzBOcQ7BtfkgDWlzWCjJm6SO3IHYUPdBL89/iqG5oOHEOfq10+7Wn/hNIpx9Tp7rJo43Pe58ji57yXOc424k9STunWDwTaO+gSs0QyAa6n+6CMnGZ4ANhv0tLuPdHw0AonW9/uhlgF/52QIgorynMcIr5JN0QQN6R2BKeEEBZQQEC5khBsb30QBAN0F34Jz/ADQsySNEtVlLiQ4DsTWqBU2Tdc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12298" name="AutoShape 10" descr="data:image/jpeg;base64,/9j/4AAQSkZJRgABAQAAAQABAAD/2wCEAAkGBxQSEhQUEhQVFhQXFRgUFxgVFBQUFBcVFRQWGBUUFBQYHCggGBwlHBQVIjEhJSkrLi4uFx8zODMsNygtLisBCgoKBQUFDgUFDisZExkrKysrKysrKysrKysrKysrKysrKysrKysrKysrKysrKysrKysrKysrKysrKysrKysrK//AABEIANwA5QMBIgACEQEDEQH/xAAcAAAABwEBAAAAAAAAAAAAAAABAgMEBQYHAAj/xABAEAABBAAEBAQEAgkCBAcAAAABAAIDEQQSITEFBkFREyJhcTKBkaEHQhQjM1JyscHR8GLhY4KS8RUWNENTc6L/xAAUAQEAAAAAAAAAAAAAAAAAAAAA/8QAFBEBAAAAAAAAAAAAAAAAAAAAAP/aAAwDAQACEQMRAD8AWOiTtLTJKkAIEal1IBYlciIwJxGxAVrEuyBKRRfVPmQoI18CbvYpp8FpnJFSBj4aM3DkjMaa0buOg06eqLxbHMw8TpXatGgArVx2aFnOO5glxD/O4tbs0XTR6ABBoEjo70fY61W/a+ie4TBtfVCz/wDaD9gVSOEFrjTzdECtCAQO+ytOH4yxgLHZwb1ygN+4832QT8XA4qp/lPfO+z7Is3CIBoBIdavzjX5hN4eI4bLqJj10a8j5nKFJ8PnhIoPdR0AeHNOn8QQNHctDpIW+hp39kyxHAJW6inj/AE2D9CrRo4nzAn3H2GyjuMwvjBcw61dgEe2oNIKtJAQaIIPYpB8KH/zE+yzFxltbPGVw9Lrb7IkPE43vyh25pp6G9mnsUAeCiOhUiY0m6NBHmFB4Kf5F3hoGHhIpiUgY0Xw0DaKJL5dEBYFzRSApiXI5cuQSEgSeVOEUNQI5UOVK0hCArWp1GxJsankLEC2HjT1seiSw4T2NtoGuIc1jHPecrGi3OOwCpsfGBiZHEgNj/IHEgOA/M4DU7bKE5/5u8af9HiP6qMkHrnkFanuB0HoSg5cgL2uc7MXEW0N7DZ3+kdNPVBFfiFxnxnshjDRHHrTWgDMbBzV6WoHCNawXJdjWidALqiOxUjxfASiQjwyTXmAs660ATuq/iInuBOU31G9a6kitEFhj4sQBlGUVXlI26X29kvBj5COpN3b5MrQel1v91V4M1bHfc2nEJP5wTX7xICC84Di2VtXE4ncMje8/N1jqnR4u97m6NDTp5opG36hwJ+irfDMcNGtAu6+G6HYAnT3JCnmY2OOhJM0ejnQt9/hdaCajlZmaQLJu3RZqFDrl1CsGG43lrcs2p3mB707f5FVTDYWPEG4ZmZz+7KDrruL/AKo02DmhvxPN/wASM2ND+Ydduv1CB7zSGSEPYyru3MNEdRbfhcs+x2Z1/vX8TdLA/eb39dvZXCXE2wta8Z966HTcVt7/AFurVP4hq4ggtfuejtt2u2PexuCgs/KXHTL+pl/aN+En8zQPuf5qxliyPD44xyMkBPlOYEdRdEEd+4Wr8Mx7Z42ys1Dh9D1BQKeGu8NLhCI0DbIglanIYiSMQRxailOpI0gY0BMy5c6O1yCSCFFagtAJKFpSbiua5A7jKdxpjEU9iQPsOLUbz3xv9DwT3t/aO/Vs93bu+QtSmE3CzH8Z8bnxEcGbyxszZb3c/fT2A+6CiYV2t5STWpN631taJyXhXy0B8GuYgXZ206UNf8KovLuBdLiY4tcpdld1FHuV6F4BwqPDgMaLoAa18zog7CcDBAsX7/zKfN5Tw5NujaSRR8or16KZwzPZPGIKnieSMK5uVsbQOlACv8tUXj34Z5bMYsXprt76araMqI6JBgHDvw5e53ntrbINNJ79CQFIu/C8j4a9P1WtfMrbWwBHEIQYdJyJi2fDlOlCmAiumlKL43gsbA0CeMiPTM+IPaRvrRJ9NR/svQwiCJPhWvBa5oIO4IsFB5f/AE05mspribLJGnR9bg9A727IMbGMUCB+0bbm5tCWjdvYOGpFdlefxP5E/R2uxGGFRE29oH7N3/ysr4fU/VZ5hMQDlks52nzgDUOB+MaagjVBFTPbsQb2cfXq6v3v5hWPkLjJje6GRwyuNs7ZvT3Ci+beGZHiZh8kmtjo78w9K0I9CooBzKcQQR5m6aVYJo+4KDa/FS7XqE4HifFhjeerQpVjkDpJuCBrkcIEHsSZYnZak3MQN/CQpcNXIEaRbRykwg4rmIChYEDuEJ7GE1w7VJwRoHGFb6LDfxIkL+I4i+hA13prW0Put4hbWywDmN3icSxDtNZnXeoodPsgnuS8KIy0keYkH2K1fAYs9dCFleAkAc0A7Df+ZKumEnd9h60EF/wWNB6qYgkVJ4dP/nqrNw+a+yCYQorEakHLkFIwQAhXLkCGLw7ZGOY8AtcCCDtR3XmnnvgBwGLc1hphGaPTTID8J71Z+WnRenHKg/iJyyMXl6FoJDgLNnb70gzjk/DxY2IwO11stcfMxwqq7iiQHdWmjqE94tyDlwgbYztc7JfUN+EehLSLSfLfI80crZXEsLH0/sYxqK9f6LReKwXG9tWHNzN2JzM8wIvrlJH/ACoM95fgEcEbQbAGn9lLB6ieD5mte11gte7ca045h/NSMaBy1yO0pEFKAoFgVyTaUe0HFqFC1q5A3eEmAnDgkwECdIzG6o1I0e6B3hmqUjCYYcKRjCB1AF56xTLxsxJFCVxO+2Y0F6EC86454M8xb+aR/b940gnMJiAZAL0O1dTfVaFgSA0XvWyyrh7/ADCwPlvotR4HIDkzbitdNqQS+FN2GqUwOLyGnX/RK4OeAWA8Zj0GqdeLCdMzSfUhBKcP4kHKQkloE2qm/FRMd5Hi7o67e6f8S4iGYdxv8oP/AGQTweK31RMNig4X/VR3B+IiQdzV6qB4VzLGHyscayvc3Ujo49EF1zowKrZ5wwbTT52NPqfS7URivxTwLHFjXl7xsGi79igvaZ4qKyqnwbnl01udFkafhzHp8grZhsU2QBzToUEPxM+GCb36bKMj4tGcO6QHVhce9OaMrvlqD8ypnjuGuN/8J1Wc8NkdFhsYDrTjVdWvbRr1q/oghuF4nxJJ3DbOKranCxt22+SlAoPgGCMMYvdwBI1oOBIf9wppqBdpSvRIsSiAbRmlEXIFmOQpMOXIFnN0SICXcEXKgTAQsGqPlRmDVA7w6kIimUDU7agVxD8sb3dmuP0C84skOZzu5JJ9f76reOI8ZjHiQWDIIyS26NOBoi91h3FomCZ3hOJYSKttEENogj3QPOFxnxLq9en9lbsVxbwYgGg5iKBG/qoDgbP1mg029gnWNaC7OQaG1daQWXljhc04ErpHMF9+ncHopziXJMkrLbi2trUW6gT3JVCPM07W5Ihmc3ehmEYJ1po+I97THiOCxcr43EyTNJBDX53Md3GVug+yCQ4rwHF4cuDntkN2CyVrvbrajcZzJiPC8OQOvTc2bqgrS3kWdmGa/K3xHFznxurLGz8rASbB20tVrFcKmikYHCgXgZSc1dyHdQg1bkDB4hzInOb5S0G7vpdrOfxG4LisPjp3t0jcc4NUKI7+9reuVmAYeMN2DR/JRf4m8uHHYNzGftGkOb0sA6i0Hmj/AMMLyHTSNYKFWSXH2G6t/KPFeF4Q3IXPf0Iic4X/AFTmXkRgDWiZwI0kJZeZ17EXYbqKCX49yL42V0bo43AAEEvA02I0sINE4Nzrw3E0xs0YcdMr2mJxNbU4C1MsjLJAI9G6eUabnfVZZw38KY5I2tkluS82Zt24kaCzs0fVXjljl3GYLKyaZuIjb8JObxGdmh3UehQXSUZmEEbg+u4WYmDI2VrdQDlOl6OBIN9CKr5LUYh5VSf0EDFOzO0cXaf8x0r5oEeVuVfFjilxFhnhimbE3qM56VfzpRfFZsI55/QyS1rnRv3LMzasxknUake4U/jOKGad2EZYjbCXPcNLsU1jSPv8lUoOHDDtZCK8jRdfvO8zj9wPkgUYlCgajWgAoQUFrqQHXILXIHQ1RgEmxKBB1IWtQLmoH2HanQbom0KdgoKB+JnDXNdHiY9NPDefXdt/cKhYkh3nAFnf3W38cwPj4eWPqWmv4hqPuFiOKZkFEa1fz6hBYuERASDUUQNtdx6ddVNYzliSWLPFlNXQBOb13CqOCxNPa4HTK3f2r5LUOA4sFgFjbpSCvcH5WY8ARnwpm7Gz5j1sq4cMwOLbQc9gDRvQBJHrXoneL4K2VueN2R3/AOT6mkwPCph+0nobeW9R80CvFcYGaZy9x1IvMPXf+SpeLjMkrSbOoAHpatWKhjia4jetXHc6Ks4LFNc/Q/mGyDYOXGVG0dgFLlQPLcwyAX07qeQVjj3LYe7xIqD+o2v2PQonDIoy3LIACNCHD1VlkkAIvSzWuyTmwjHG3NBPetfqgZ4aOGP4GtB9BqnzG9SERmHazYUiuxW6A0zqCznmnGCCSeckgRhhAaLJuwb7XmartjMRp81TOHujnfxCOXzRuaWOB1aSNNPWwgdctcWw0xa+AODnCnB/xE9b9bUVxw3iJT6jT1yhK8j8EHiF4GVrOt6GuyZ4iTM97v3nE/f+yBJoS1aIrUp0QIlBsjkIAgFqBHaECBZiUtIWhzIFS5DGUi56NC5BJQOTtqZQp41AcFZTznw0MnkoUAS8ezqtar0VL/ETCW1r+hBYT26j+qDP2NGRh2rRWbguNIoX6KuCCm0DdfPpqnfDib0KDSsJxJzW1mP1To40uo3aqOGxBqj9VJ4GazW6A/M8txEDfp70qlI/wsoadgNe/c+6uXFcOHNI65TX0Wd4px+E2K3NIL1y5zXlFF1Ed9FoHC+Zc7bsEDc2KA9158g1oFxc4nShrXspHiQJhEbMQ4N/M0X5j/q9EHokYyLEROyPa4UdQQdR7Jhy3x7xc0chAmYacL+47j1VE/CXgs7IX+JmjjsUD8Tr7DoFYOK4F0Uwnj6aOA3IB7eyC6zu0UTJJdo+GxQlZYP0P+Uo97qO6BLiE4YC4nQWT0ugqhybw95c+UfBLK9z7I0F6kenVSPOHFaje1uji0tvbYC/sU75cwmaFgALRYJrqBrv1sEFBYJpWwxPLfK0NJvu4jQDuqAwaKwc28UDyIWG2tNvI2LugHsoBqAWpQIoCNSApCCkZcEBmBClIhouQIkIAEcoEBaSkTUQpSFA8icnbCmcSeR7IOJTXi2BE8Toz1Gh7Eag/VOkIKDHZ8IYpC1wogkEHoRv/NIiTI6h7/IrSua+DxSRPkLP1jWEhwsba691m8jL36f4EEpFiwBam+X8V5i47AKoPkB0B8qlcNO4xkNoUNSTsPf6oLLjMdmDyKNWQNtuqpfGGFp33Pe9z6J+Y8ol9A1oN624tv6JnO0nOHbt0B6EuOiBlwxhidnu/Karpd7n0pRjJC2xWodmv5/59VZoMrYA0mnPYWlwOuZjxkrprsfdR2PAyBzmAEjKR+YdR8kF4/D/AJma0Nid8bbJcCQS3qL2NWK9FoI4/EQ4bhvlcSCL7fXa1ifCskbi1hAccrBZAOoJebPcqR4Zi5WNlAJc4HJkJBBa69T3AIH1QaJBzFFDJkv4hYrYe4pK4/iF+YAEUT7aKm8Nw7JGAZqLiT5gabRyPLXdKI266pLi7JmwlgJJjzAuB+PLo4adQgNxLiDJ5iHGhZZW9kCgfnZPyVvx0kkUDHM8pdlbX7rAzytroQs54LHmncDo5ryb6fDXXrTia91ovH7/AEaNxaRcmx1Isa36gikEFHunGVJxspLNCDmNRwxKNalPDQNCEUJZzEmGoFYdly6ILkBCgAQnquQFIR4giuSkJQPIWp2xuibwBPGBARzUi9OnBIOCAj25mlp2I/msb5gjMUsje2g9Oxoei2ZppZ1+KPDac2do3GV1dxsfmEFRglFeu/ZPsNinAZR109TfqoMH19Og9k6wzjdA6Ctq09EEliMeaLAbGYm+o0IIKaYvFSSm9zQB2Gretd04w2ELyXHazZOn0rUozomtNEHTSgKJ7bi0BeEcAnxByh+U3+bbXevVWGH8L8S6s+I/6W9O1kplHHOwExSloqxRFkVZNdEu3x3012KeCWZxZ3AokWNtyEA8V/DSRp/VuOm7pHN19gFDYrhOIwnmZI1wHQA+5ok6qebj5obEkhcwPLMw2Dm/vjejRr2KZY3jIILJAw/100IdqKKBXk7FvmaaGV7CTR0BaRo0N7F381ZvHZJI7M9ofejfhBdTnODjWrdCNNdbrRUKLh02HkaSH5JABEdmPzWcgcNnCrH8KeY7FPieXlxaZGi7rNmF3XbVoN9fmgsvK3DAMUxz71cTk1JcQCQXdh8JJ9Vc+YsS4+G3SvMSBoO39/qoHk/Fl7ogABWvm1PhhoDK93N+3qp7jLNQOtuN13NdfZBEsZolWMSjY0cMQcxqUpHYxDlQN3xpuWKSDEg+PVA1aFyXdGuQNnBBSVe3RAGoEnJSEIS1KQtQOoU6akIWpyWIE3O1QBC/2RAgFyhebMD42He3YgFw/iaNP7fNTDiiyMvfZBgIJBI2o/Q99U4wcnm9z0030tTXNfDRFPIANHEkelk9PsoLCj9Y2xYuyOpHfRBf48MBE0RNBBbme80SXA6tA6dNh6qrYiQ05xptHyaUN6OntdK04SaMxMjaHF5AGY0BRkOZwG/+BNuZsJGA0gAhzXObl1AyktonvZGiBlhv/SuY0tEztDI4lrYo3AE5ndTudPQKM4dxMOxAjYba2MxNc4HWm/FR7uH0S/6M57MmrgMpedcthgdXoKJ98qh4I/ODGfO45gTQytvUke1oJ3mCUlwNftYWv10yujOrXEaXZd7aphBhnF7CwHX4hX7u+Xv3qipHG4d87xFBTssrY3EG/wBo575LJ0oaONbfJaHy7wWN4cXs8viuDDp5WDNT9dr/AKhAywfBC0NLJHCN7QQCBJG1+7SyNw61qB+96Khcbg/WuYdKynykuAJd061RsDpYC1GbH+GzIKa5pexrXk2X5qY5p6kX9x3WbcUDGTkNNnMLJJ82hoX3QWHleN5mAZmc4PZGR2a1wBOuw127lXTmlzcPiIxI7KyRpLSdswPmbfzCYfg7gA7xcQ4HMTQJ1FENuvm1Wn8Q+XzjMFIxlCVn62I/62C8vs4WD7oIOOMEAij7G0oYaWccr8yGHI42Y3jzN7HYkditPgkbI0OYQWkWCNiEDdrEYRp0IkLYkDVzaSLm6p49ibvbqgJI3VclJAgQR7wupHe1cGoEilYQgLErE1A4hCckJGIJcBAgQiEpVyJWmyBMlcAlA1Gc1BSufeF52eINxofY/wBFmsLy1wcO/pv6/ZaT+IPEMrWxDdx838P+6z3iGD8N9Eb99N9QbQTGAID43G8uQNFGidKP9fcqZkxEduY5tQUG62SDRAk9DV37qqYN5Dbv4XA/UGq+hTw8QDnAEG6BNH4mgtDh8rJ90E5wGFrJTE4OzWABo5hy+Zt9Sa1HcEqsGFzcROa1jzU0k6AHQ16A2rXC4XHOw20kDWgQQ4aOHoM3yUHxCTxjK/JTs/nAsEtDi+gPsfRBO/hrhgTHIQB4jnBjXOJIYPjkLt7J69lonHcS58Qjga8mW2tc0aC9A9x2oUT91V+CwhpLYyAW4e4tKblfFUuU9SKB07FTM0xZFqW+Rgt1VRkBINdTlygCupQQrmxvbmaQ4N1a/MHNL4nEF0jvyg5R/wBI+VF4Lw2TGYuOCMWS4FzjZytafOTWxAV4x9mHwoba6WPwI/KASXHM6TI0W1unzVr/AAy5F/QQ6WV2edwy32bf3J7oLdwXhTMNCyGMU1ja9+5J+qT5l4k3DYSeZ2zI3H/mIpo+ZIUnSxn8ceZPEyYGJ2gcHTEH835Yzr03PyQZxgZCI231F/U3r9VaeT+a/wBHd4chPguP/Qe49O4VSlBAq+ny02TR8pQejsO4PaC0ggiwQbBHcFLeEsa5K5ydhSI5LdCem5Z6t9PRa/w7iDJmB8bg5p6g38vdAD49U2c3VSD2JDw9UDWVmq5LyRm0KCLkagypdzV2VA3LEoxqOWI8bECkTU4a3RdCxLgIGbo0QM1T8xonhIG2RA8Jy4LO+febcmaCB2uz3dr/ACtPfugqnOeNMuJkIIytOUH+H/e0/wCJYETwxyt3LGgga+Zor+iqWa/np7lWjlXGeUxOOo8w+e4H+dUFYyuY4g9D10qtr9l36Rq0k1RIOupG2/z+yleYsKGuLq33/wCyhJmtGUu1B0IQWeDiX6t7dA0PBAAB8wDgb6kUVGDFuY/ODbmkO3sEn49Pr9UwhdplIJ816b6eqcx3TtACBY0I6i9e+pKC94THv8Fr2U6Nstx2DmYTbZGODd9HH7pXmHiplnfDCC9z3tkcIvM4BkeQkAdstfMKqclNldPHC23NdIA9uurSM2a/SrvuF6C4Fy7BhWjw2Nz1RfXnd7ndBDckcpmAtmlJMmSspohrnG3FvY9FdQihU78QOfYuHtMbKkxRFtZ0YD/7knYenVAr+IHOTMBFlaQcQ8HI3fICD+scOw6dyvP0k3jTOe4k1dk6kvcbcfU/3XcU4jLK580ry+R51cTrZ2A6ABJ4YZWi9+vqSgNIPdNzF1TjNY1+SK5AjEFMcv8AMEuEkDmHyn4mH4XD1Hf1USVzQg3/AIFxuPFRh8br7jq09iFIeGsB4TxSTDPD4nUevYjsR1C1rljnCLFANJDJerT1/hPVBYsp7IUqxwXIIpzFwYnuMjAdQRfDFhA0LEpGxKTN8x90rA3qgNHGlgxC0I7UBPDRJSGgkkAdSUq47rHObuOzTyPje6o2mg1ooH+LqUEzzhz6xodFhTmcdDJ+VvfL3PqspkmzOJOvW+59VJYmAev+UmQjFoCZux0+/wAlM8oYbxMZE0HTzOPs0E/2UU+ECt/t2Vx/CmEHGSk6lsDq+bmgoFOYcAC1wqjZI60Raoc8jbo96+Y2K1/mmMNqlmuIwLZMZDGbyvlY1wBqw6QNPzooHPDuDywxxYiRn6p59raSfoDWhVqxXAGzsjGH0bX611+cuNaMZ12G3dapx3hkZhMeUZGtDWjSgAKA16aJlydhGtY0AXXU0TqLOvugY/hzyicHH+urxmvcQbBGVwIDdPQj6K+ZgBZIoamzQA7rsg10WJ/jFzBOcQ7BtfkgDWlzWCjJm6SO3IHYUPdBL89/iqG5oOHEOfq10+7Wn/hNIpx9Tp7rJo43Pe58ji57yXOc424k9STunWDwTaO+gSs0QyAa6n+6CMnGZ4ANhv0tLuPdHw0AonW9/uhlgF/52QIgorynMcIr5JN0QQN6R2BKeEEBZQQEC5khBsb30QBAN0F34Jz/ADQsySNEtVlLiQ4DsTWqBU2Tdc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12300" name="AutoShape 12" descr="data:image/jpeg;base64,/9j/4AAQSkZJRgABAQAAAQABAAD/2wCEAAkGBxQSEhQUEhQVFhQXFRgUFxgVFBQUFBcVFRQWGBUUFBQYHCggGBwlHBQVIjEhJSkrLi4uFx8zODMsNygtLisBCgoKBQUFDgUFDisZExkrKysrKysrKysrKysrKysrKysrKysrKysrKysrKysrKysrKysrKysrKysrKysrKysrK//AABEIANwA5QMBIgACEQEDEQH/xAAcAAAABwEBAAAAAAAAAAAAAAABAgMEBQYHAAj/xABAEAABBAAEBAQEAgkCBAcAAAABAAIDEQQSITEFBkFREyJhcTKBkaEHQhQjM1JyscHR8GLhY4KS8RUWNENTc6L/xAAUAQEAAAAAAAAAAAAAAAAAAAAA/8QAFBEBAAAAAAAAAAAAAAAAAAAAAP/aAAwDAQACEQMRAD8AWOiTtLTJKkAIEal1IBYlciIwJxGxAVrEuyBKRRfVPmQoI18CbvYpp8FpnJFSBj4aM3DkjMaa0buOg06eqLxbHMw8TpXatGgArVx2aFnOO5glxD/O4tbs0XTR6ABBoEjo70fY61W/a+ie4TBtfVCz/wDaD9gVSOEFrjTzdECtCAQO+ytOH4yxgLHZwb1ygN+4832QT8XA4qp/lPfO+z7Is3CIBoBIdavzjX5hN4eI4bLqJj10a8j5nKFJ8PnhIoPdR0AeHNOn8QQNHctDpIW+hp39kyxHAJW6inj/AE2D9CrRo4nzAn3H2GyjuMwvjBcw61dgEe2oNIKtJAQaIIPYpB8KH/zE+yzFxltbPGVw9Lrb7IkPE43vyh25pp6G9mnsUAeCiOhUiY0m6NBHmFB4Kf5F3hoGHhIpiUgY0Xw0DaKJL5dEBYFzRSApiXI5cuQSEgSeVOEUNQI5UOVK0hCArWp1GxJsankLEC2HjT1seiSw4T2NtoGuIc1jHPecrGi3OOwCpsfGBiZHEgNj/IHEgOA/M4DU7bKE5/5u8af9HiP6qMkHrnkFanuB0HoSg5cgL2uc7MXEW0N7DZ3+kdNPVBFfiFxnxnshjDRHHrTWgDMbBzV6WoHCNawXJdjWidALqiOxUjxfASiQjwyTXmAs660ATuq/iInuBOU31G9a6kitEFhj4sQBlGUVXlI26X29kvBj5COpN3b5MrQel1v91V4M1bHfc2nEJP5wTX7xICC84Di2VtXE4ncMje8/N1jqnR4u97m6NDTp5opG36hwJ+irfDMcNGtAu6+G6HYAnT3JCnmY2OOhJM0ejnQt9/hdaCajlZmaQLJu3RZqFDrl1CsGG43lrcs2p3mB707f5FVTDYWPEG4ZmZz+7KDrruL/AKo02DmhvxPN/wASM2ND+Ydduv1CB7zSGSEPYyru3MNEdRbfhcs+x2Z1/vX8TdLA/eb39dvZXCXE2wta8Z966HTcVt7/AFurVP4hq4ggtfuejtt2u2PexuCgs/KXHTL+pl/aN+En8zQPuf5qxliyPD44xyMkBPlOYEdRdEEd+4Wr8Mx7Z42ys1Dh9D1BQKeGu8NLhCI0DbIglanIYiSMQRxailOpI0gY0BMy5c6O1yCSCFFagtAJKFpSbiua5A7jKdxpjEU9iQPsOLUbz3xv9DwT3t/aO/Vs93bu+QtSmE3CzH8Z8bnxEcGbyxszZb3c/fT2A+6CiYV2t5STWpN631taJyXhXy0B8GuYgXZ206UNf8KovLuBdLiY4tcpdld1FHuV6F4BwqPDgMaLoAa18zog7CcDBAsX7/zKfN5Tw5NujaSRR8or16KZwzPZPGIKnieSMK5uVsbQOlACv8tUXj34Z5bMYsXprt76araMqI6JBgHDvw5e53ntrbINNJ79CQFIu/C8j4a9P1WtfMrbWwBHEIQYdJyJi2fDlOlCmAiumlKL43gsbA0CeMiPTM+IPaRvrRJ9NR/svQwiCJPhWvBa5oIO4IsFB5f/AE05mspribLJGnR9bg9A727IMbGMUCB+0bbm5tCWjdvYOGpFdlefxP5E/R2uxGGFRE29oH7N3/ysr4fU/VZ5hMQDlks52nzgDUOB+MaagjVBFTPbsQb2cfXq6v3v5hWPkLjJje6GRwyuNs7ZvT3Ci+beGZHiZh8kmtjo78w9K0I9CooBzKcQQR5m6aVYJo+4KDa/FS7XqE4HifFhjeerQpVjkDpJuCBrkcIEHsSZYnZak3MQN/CQpcNXIEaRbRykwg4rmIChYEDuEJ7GE1w7VJwRoHGFb6LDfxIkL+I4i+hA13prW0Put4hbWywDmN3icSxDtNZnXeoodPsgnuS8KIy0keYkH2K1fAYs9dCFleAkAc0A7Df+ZKumEnd9h60EF/wWNB6qYgkVJ4dP/nqrNw+a+yCYQorEakHLkFIwQAhXLkCGLw7ZGOY8AtcCCDtR3XmnnvgBwGLc1hphGaPTTID8J71Z+WnRenHKg/iJyyMXl6FoJDgLNnb70gzjk/DxY2IwO11stcfMxwqq7iiQHdWmjqE94tyDlwgbYztc7JfUN+EehLSLSfLfI80crZXEsLH0/sYxqK9f6LReKwXG9tWHNzN2JzM8wIvrlJH/ACoM95fgEcEbQbAGn9lLB6ieD5mte11gte7ca045h/NSMaBy1yO0pEFKAoFgVyTaUe0HFqFC1q5A3eEmAnDgkwECdIzG6o1I0e6B3hmqUjCYYcKRjCB1AF56xTLxsxJFCVxO+2Y0F6EC86454M8xb+aR/b940gnMJiAZAL0O1dTfVaFgSA0XvWyyrh7/ADCwPlvotR4HIDkzbitdNqQS+FN2GqUwOLyGnX/RK4OeAWA8Zj0GqdeLCdMzSfUhBKcP4kHKQkloE2qm/FRMd5Hi7o67e6f8S4iGYdxv8oP/AGQTweK31RMNig4X/VR3B+IiQdzV6qB4VzLGHyscayvc3Ujo49EF1zowKrZ5wwbTT52NPqfS7URivxTwLHFjXl7xsGi79igvaZ4qKyqnwbnl01udFkafhzHp8grZhsU2QBzToUEPxM+GCb36bKMj4tGcO6QHVhce9OaMrvlqD8ypnjuGuN/8J1Wc8NkdFhsYDrTjVdWvbRr1q/oghuF4nxJJ3DbOKranCxt22+SlAoPgGCMMYvdwBI1oOBIf9wppqBdpSvRIsSiAbRmlEXIFmOQpMOXIFnN0SICXcEXKgTAQsGqPlRmDVA7w6kIimUDU7agVxD8sb3dmuP0C84skOZzu5JJ9f76reOI8ZjHiQWDIIyS26NOBoi91h3FomCZ3hOJYSKttEENogj3QPOFxnxLq9en9lbsVxbwYgGg5iKBG/qoDgbP1mg029gnWNaC7OQaG1daQWXljhc04ErpHMF9+ncHopziXJMkrLbi2trUW6gT3JVCPM07W5Ihmc3ehmEYJ1po+I97THiOCxcr43EyTNJBDX53Md3GVug+yCQ4rwHF4cuDntkN2CyVrvbrajcZzJiPC8OQOvTc2bqgrS3kWdmGa/K3xHFznxurLGz8rASbB20tVrFcKmikYHCgXgZSc1dyHdQg1bkDB4hzInOb5S0G7vpdrOfxG4LisPjp3t0jcc4NUKI7+9reuVmAYeMN2DR/JRf4m8uHHYNzGftGkOb0sA6i0Hmj/AMMLyHTSNYKFWSXH2G6t/KPFeF4Q3IXPf0Iic4X/AFTmXkRgDWiZwI0kJZeZ17EXYbqKCX49yL42V0bo43AAEEvA02I0sINE4Nzrw3E0xs0YcdMr2mJxNbU4C1MsjLJAI9G6eUabnfVZZw38KY5I2tkluS82Zt24kaCzs0fVXjljl3GYLKyaZuIjb8JObxGdmh3UehQXSUZmEEbg+u4WYmDI2VrdQDlOl6OBIN9CKr5LUYh5VSf0EDFOzO0cXaf8x0r5oEeVuVfFjilxFhnhimbE3qM56VfzpRfFZsI55/QyS1rnRv3LMzasxknUake4U/jOKGad2EZYjbCXPcNLsU1jSPv8lUoOHDDtZCK8jRdfvO8zj9wPkgUYlCgajWgAoQUFrqQHXILXIHQ1RgEmxKBB1IWtQLmoH2HanQbom0KdgoKB+JnDXNdHiY9NPDefXdt/cKhYkh3nAFnf3W38cwPj4eWPqWmv4hqPuFiOKZkFEa1fz6hBYuERASDUUQNtdx6ddVNYzliSWLPFlNXQBOb13CqOCxNPa4HTK3f2r5LUOA4sFgFjbpSCvcH5WY8ARnwpm7Gz5j1sq4cMwOLbQc9gDRvQBJHrXoneL4K2VueN2R3/AOT6mkwPCph+0nobeW9R80CvFcYGaZy9x1IvMPXf+SpeLjMkrSbOoAHpatWKhjia4jetXHc6Ks4LFNc/Q/mGyDYOXGVG0dgFLlQPLcwyAX07qeQVjj3LYe7xIqD+o2v2PQonDIoy3LIACNCHD1VlkkAIvSzWuyTmwjHG3NBPetfqgZ4aOGP4GtB9BqnzG9SERmHazYUiuxW6A0zqCznmnGCCSeckgRhhAaLJuwb7XmartjMRp81TOHujnfxCOXzRuaWOB1aSNNPWwgdctcWw0xa+AODnCnB/xE9b9bUVxw3iJT6jT1yhK8j8EHiF4GVrOt6GuyZ4iTM97v3nE/f+yBJoS1aIrUp0QIlBsjkIAgFqBHaECBZiUtIWhzIFS5DGUi56NC5BJQOTtqZQp41AcFZTznw0MnkoUAS8ezqtar0VL/ETCW1r+hBYT26j+qDP2NGRh2rRWbguNIoX6KuCCm0DdfPpqnfDib0KDSsJxJzW1mP1To40uo3aqOGxBqj9VJ4GazW6A/M8txEDfp70qlI/wsoadgNe/c+6uXFcOHNI65TX0Wd4px+E2K3NIL1y5zXlFF1Ed9FoHC+Zc7bsEDc2KA9158g1oFxc4nShrXspHiQJhEbMQ4N/M0X5j/q9EHokYyLEROyPa4UdQQdR7Jhy3x7xc0chAmYacL+47j1VE/CXgs7IX+JmjjsUD8Tr7DoFYOK4F0Uwnj6aOA3IB7eyC6zu0UTJJdo+GxQlZYP0P+Uo97qO6BLiE4YC4nQWT0ugqhybw95c+UfBLK9z7I0F6kenVSPOHFaje1uji0tvbYC/sU75cwmaFgALRYJrqBrv1sEFBYJpWwxPLfK0NJvu4jQDuqAwaKwc28UDyIWG2tNvI2LugHsoBqAWpQIoCNSApCCkZcEBmBClIhouQIkIAEcoEBaSkTUQpSFA8icnbCmcSeR7IOJTXi2BE8Toz1Gh7Eag/VOkIKDHZ8IYpC1wogkEHoRv/NIiTI6h7/IrSua+DxSRPkLP1jWEhwsba691m8jL36f4EEpFiwBam+X8V5i47AKoPkB0B8qlcNO4xkNoUNSTsPf6oLLjMdmDyKNWQNtuqpfGGFp33Pe9z6J+Y8ol9A1oN624tv6JnO0nOHbt0B6EuOiBlwxhidnu/Karpd7n0pRjJC2xWodmv5/59VZoMrYA0mnPYWlwOuZjxkrprsfdR2PAyBzmAEjKR+YdR8kF4/D/AJma0Nid8bbJcCQS3qL2NWK9FoI4/EQ4bhvlcSCL7fXa1ifCskbi1hAccrBZAOoJebPcqR4Zi5WNlAJc4HJkJBBa69T3AIH1QaJBzFFDJkv4hYrYe4pK4/iF+YAEUT7aKm8Nw7JGAZqLiT5gabRyPLXdKI266pLi7JmwlgJJjzAuB+PLo4adQgNxLiDJ5iHGhZZW9kCgfnZPyVvx0kkUDHM8pdlbX7rAzytroQs54LHmncDo5ryb6fDXXrTia91ovH7/AEaNxaRcmx1Isa36gikEFHunGVJxspLNCDmNRwxKNalPDQNCEUJZzEmGoFYdly6ILkBCgAQnquQFIR4giuSkJQPIWp2xuibwBPGBARzUi9OnBIOCAj25mlp2I/msb5gjMUsje2g9Oxoei2ZppZ1+KPDac2do3GV1dxsfmEFRglFeu/ZPsNinAZR109TfqoMH19Og9k6wzjdA6Ctq09EEliMeaLAbGYm+o0IIKaYvFSSm9zQB2Gretd04w2ELyXHazZOn0rUozomtNEHTSgKJ7bi0BeEcAnxByh+U3+bbXevVWGH8L8S6s+I/6W9O1kplHHOwExSloqxRFkVZNdEu3x3012KeCWZxZ3AokWNtyEA8V/DSRp/VuOm7pHN19gFDYrhOIwnmZI1wHQA+5ok6qebj5obEkhcwPLMw2Dm/vjejRr2KZY3jIILJAw/100IdqKKBXk7FvmaaGV7CTR0BaRo0N7F381ZvHZJI7M9ofejfhBdTnODjWrdCNNdbrRUKLh02HkaSH5JABEdmPzWcgcNnCrH8KeY7FPieXlxaZGi7rNmF3XbVoN9fmgsvK3DAMUxz71cTk1JcQCQXdh8JJ9Vc+YsS4+G3SvMSBoO39/qoHk/Fl7ogABWvm1PhhoDK93N+3qp7jLNQOtuN13NdfZBEsZolWMSjY0cMQcxqUpHYxDlQN3xpuWKSDEg+PVA1aFyXdGuQNnBBSVe3RAGoEnJSEIS1KQtQOoU6akIWpyWIE3O1QBC/2RAgFyhebMD42He3YgFw/iaNP7fNTDiiyMvfZBgIJBI2o/Q99U4wcnm9z0030tTXNfDRFPIANHEkelk9PsoLCj9Y2xYuyOpHfRBf48MBE0RNBBbme80SXA6tA6dNh6qrYiQ05xptHyaUN6OntdK04SaMxMjaHF5AGY0BRkOZwG/+BNuZsJGA0gAhzXObl1AyktonvZGiBlhv/SuY0tEztDI4lrYo3AE5ndTudPQKM4dxMOxAjYba2MxNc4HWm/FR7uH0S/6M57MmrgMpedcthgdXoKJ98qh4I/ODGfO45gTQytvUke1oJ3mCUlwNftYWv10yujOrXEaXZd7aphBhnF7CwHX4hX7u+Xv3qipHG4d87xFBTssrY3EG/wBo575LJ0oaONbfJaHy7wWN4cXs8viuDDp5WDNT9dr/AKhAywfBC0NLJHCN7QQCBJG1+7SyNw61qB+96Khcbg/WuYdKynykuAJd061RsDpYC1GbH+GzIKa5pexrXk2X5qY5p6kX9x3WbcUDGTkNNnMLJJ82hoX3QWHleN5mAZmc4PZGR2a1wBOuw127lXTmlzcPiIxI7KyRpLSdswPmbfzCYfg7gA7xcQ4HMTQJ1FENuvm1Wn8Q+XzjMFIxlCVn62I/62C8vs4WD7oIOOMEAij7G0oYaWccr8yGHI42Y3jzN7HYkditPgkbI0OYQWkWCNiEDdrEYRp0IkLYkDVzaSLm6p49ibvbqgJI3VclJAgQR7wupHe1cGoEilYQgLErE1A4hCckJGIJcBAgQiEpVyJWmyBMlcAlA1Gc1BSufeF52eINxofY/wBFmsLy1wcO/pv6/ZaT+IPEMrWxDdx838P+6z3iGD8N9Eb99N9QbQTGAID43G8uQNFGidKP9fcqZkxEduY5tQUG62SDRAk9DV37qqYN5Dbv4XA/UGq+hTw8QDnAEG6BNH4mgtDh8rJ90E5wGFrJTE4OzWABo5hy+Zt9Sa1HcEqsGFzcROa1jzU0k6AHQ16A2rXC4XHOw20kDWgQQ4aOHoM3yUHxCTxjK/JTs/nAsEtDi+gPsfRBO/hrhgTHIQB4jnBjXOJIYPjkLt7J69lonHcS58Qjga8mW2tc0aC9A9x2oUT91V+CwhpLYyAW4e4tKblfFUuU9SKB07FTM0xZFqW+Rgt1VRkBINdTlygCupQQrmxvbmaQ4N1a/MHNL4nEF0jvyg5R/wBI+VF4Lw2TGYuOCMWS4FzjZytafOTWxAV4x9mHwoba6WPwI/KASXHM6TI0W1unzVr/AAy5F/QQ6WV2edwy32bf3J7oLdwXhTMNCyGMU1ja9+5J+qT5l4k3DYSeZ2zI3H/mIpo+ZIUnSxn8ceZPEyYGJ2gcHTEH835Yzr03PyQZxgZCI231F/U3r9VaeT+a/wBHd4chPguP/Qe49O4VSlBAq+ny02TR8pQejsO4PaC0ggiwQbBHcFLeEsa5K5ydhSI5LdCem5Z6t9PRa/w7iDJmB8bg5p6g38vdAD49U2c3VSD2JDw9UDWVmq5LyRm0KCLkagypdzV2VA3LEoxqOWI8bECkTU4a3RdCxLgIGbo0QM1T8xonhIG2RA8Jy4LO+febcmaCB2uz3dr/ACtPfugqnOeNMuJkIIytOUH+H/e0/wCJYETwxyt3LGgga+Zor+iqWa/np7lWjlXGeUxOOo8w+e4H+dUFYyuY4g9D10qtr9l36Rq0k1RIOupG2/z+yleYsKGuLq33/wCyhJmtGUu1B0IQWeDiX6t7dA0PBAAB8wDgb6kUVGDFuY/ODbmkO3sEn49Pr9UwhdplIJ816b6eqcx3TtACBY0I6i9e+pKC94THv8Fr2U6Nstx2DmYTbZGODd9HH7pXmHiplnfDCC9z3tkcIvM4BkeQkAdstfMKqclNldPHC23NdIA9uurSM2a/SrvuF6C4Fy7BhWjw2Nz1RfXnd7ndBDckcpmAtmlJMmSspohrnG3FvY9FdQihU78QOfYuHtMbKkxRFtZ0YD/7knYenVAr+IHOTMBFlaQcQ8HI3fICD+scOw6dyvP0k3jTOe4k1dk6kvcbcfU/3XcU4jLK580ry+R51cTrZ2A6ABJ4YZWi9+vqSgNIPdNzF1TjNY1+SK5AjEFMcv8AMEuEkDmHyn4mH4XD1Hf1USVzQg3/AIFxuPFRh8br7jq09iFIeGsB4TxSTDPD4nUevYjsR1C1rljnCLFANJDJerT1/hPVBYsp7IUqxwXIIpzFwYnuMjAdQRfDFhA0LEpGxKTN8x90rA3qgNHGlgxC0I7UBPDRJSGgkkAdSUq47rHObuOzTyPje6o2mg1ooH+LqUEzzhz6xodFhTmcdDJ+VvfL3PqspkmzOJOvW+59VJYmAev+UmQjFoCZux0+/wAlM8oYbxMZE0HTzOPs0E/2UU+ECt/t2Vx/CmEHGSk6lsDq+bmgoFOYcAC1wqjZI60Raoc8jbo96+Y2K1/mmMNqlmuIwLZMZDGbyvlY1wBqw6QNPzooHPDuDywxxYiRn6p59raSfoDWhVqxXAGzsjGH0bX611+cuNaMZ12G3dapx3hkZhMeUZGtDWjSgAKA16aJlydhGtY0AXXU0TqLOvugY/hzyicHH+urxmvcQbBGVwIDdPQj6K+ZgBZIoamzQA7rsg10WJ/jFzBOcQ7BtfkgDWlzWCjJm6SO3IHYUPdBL89/iqG5oOHEOfq10+7Wn/hNIpx9Tp7rJo43Pe58ji57yXOc424k9STunWDwTaO+gSs0QyAa6n+6CMnGZ4ANhv0tLuPdHw0AonW9/uhlgF/52QIgorynMcIr5JN0QQN6R2BKeEEBZQQEC5khBsb30QBAN0F34Jz/ADQsySNEtVlLiQ4DsTWqBU2Tdc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
        <p:nvSpPr>
          <p:cNvPr id="12302" name="AutoShape 14" descr="data:image/jpeg;base64,/9j/4AAQSkZJRgABAQAAAQABAAD/2wCEAAkGBxQSEhQUEhQVFhQXFRgUFxgVFBQUFBcVFRQWGBUUFBQYHCggGBwlHBQVIjEhJSkrLi4uFx8zODMsNygtLisBCgoKBQUFDgUFDisZExkrKysrKysrKysrKysrKysrKysrKysrKysrKysrKysrKysrKysrKysrKysrKysrKysrK//AABEIANwA5QMBIgACEQEDEQH/xAAcAAAABwEBAAAAAAAAAAAAAAABAgMEBQYHAAj/xABAEAABBAAEBAQEAgkCBAcAAAABAAIDEQQSITEFBkFREyJhcTKBkaEHQhQjM1JyscHR8GLhY4KS8RUWNENTc6L/xAAUAQEAAAAAAAAAAAAAAAAAAAAA/8QAFBEBAAAAAAAAAAAAAAAAAAAAAP/aAAwDAQACEQMRAD8AWOiTtLTJKkAIEal1IBYlciIwJxGxAVrEuyBKRRfVPmQoI18CbvYpp8FpnJFSBj4aM3DkjMaa0buOg06eqLxbHMw8TpXatGgArVx2aFnOO5glxD/O4tbs0XTR6ABBoEjo70fY61W/a+ie4TBtfVCz/wDaD9gVSOEFrjTzdECtCAQO+ytOH4yxgLHZwb1ygN+4832QT8XA4qp/lPfO+z7Is3CIBoBIdavzjX5hN4eI4bLqJj10a8j5nKFJ8PnhIoPdR0AeHNOn8QQNHctDpIW+hp39kyxHAJW6inj/AE2D9CrRo4nzAn3H2GyjuMwvjBcw61dgEe2oNIKtJAQaIIPYpB8KH/zE+yzFxltbPGVw9Lrb7IkPE43vyh25pp6G9mnsUAeCiOhUiY0m6NBHmFB4Kf5F3hoGHhIpiUgY0Xw0DaKJL5dEBYFzRSApiXI5cuQSEgSeVOEUNQI5UOVK0hCArWp1GxJsankLEC2HjT1seiSw4T2NtoGuIc1jHPecrGi3OOwCpsfGBiZHEgNj/IHEgOA/M4DU7bKE5/5u8af9HiP6qMkHrnkFanuB0HoSg5cgL2uc7MXEW0N7DZ3+kdNPVBFfiFxnxnshjDRHHrTWgDMbBzV6WoHCNawXJdjWidALqiOxUjxfASiQjwyTXmAs660ATuq/iInuBOU31G9a6kitEFhj4sQBlGUVXlI26X29kvBj5COpN3b5MrQel1v91V4M1bHfc2nEJP5wTX7xICC84Di2VtXE4ncMje8/N1jqnR4u97m6NDTp5opG36hwJ+irfDMcNGtAu6+G6HYAnT3JCnmY2OOhJM0ejnQt9/hdaCajlZmaQLJu3RZqFDrl1CsGG43lrcs2p3mB707f5FVTDYWPEG4ZmZz+7KDrruL/AKo02DmhvxPN/wASM2ND+Ydduv1CB7zSGSEPYyru3MNEdRbfhcs+x2Z1/vX8TdLA/eb39dvZXCXE2wta8Z966HTcVt7/AFurVP4hq4ggtfuejtt2u2PexuCgs/KXHTL+pl/aN+En8zQPuf5qxliyPD44xyMkBPlOYEdRdEEd+4Wr8Mx7Z42ys1Dh9D1BQKeGu8NLhCI0DbIglanIYiSMQRxailOpI0gY0BMy5c6O1yCSCFFagtAJKFpSbiua5A7jKdxpjEU9iQPsOLUbz3xv9DwT3t/aO/Vs93bu+QtSmE3CzH8Z8bnxEcGbyxszZb3c/fT2A+6CiYV2t5STWpN631taJyXhXy0B8GuYgXZ206UNf8KovLuBdLiY4tcpdld1FHuV6F4BwqPDgMaLoAa18zog7CcDBAsX7/zKfN5Tw5NujaSRR8or16KZwzPZPGIKnieSMK5uVsbQOlACv8tUXj34Z5bMYsXprt76araMqI6JBgHDvw5e53ntrbINNJ79CQFIu/C8j4a9P1WtfMrbWwBHEIQYdJyJi2fDlOlCmAiumlKL43gsbA0CeMiPTM+IPaRvrRJ9NR/svQwiCJPhWvBa5oIO4IsFB5f/AE05mspribLJGnR9bg9A727IMbGMUCB+0bbm5tCWjdvYOGpFdlefxP5E/R2uxGGFRE29oH7N3/ysr4fU/VZ5hMQDlks52nzgDUOB+MaagjVBFTPbsQb2cfXq6v3v5hWPkLjJje6GRwyuNs7ZvT3Ci+beGZHiZh8kmtjo78w9K0I9CooBzKcQQR5m6aVYJo+4KDa/FS7XqE4HifFhjeerQpVjkDpJuCBrkcIEHsSZYnZak3MQN/CQpcNXIEaRbRykwg4rmIChYEDuEJ7GE1w7VJwRoHGFb6LDfxIkL+I4i+hA13prW0Put4hbWywDmN3icSxDtNZnXeoodPsgnuS8KIy0keYkH2K1fAYs9dCFleAkAc0A7Df+ZKumEnd9h60EF/wWNB6qYgkVJ4dP/nqrNw+a+yCYQorEakHLkFIwQAhXLkCGLw7ZGOY8AtcCCDtR3XmnnvgBwGLc1hphGaPTTID8J71Z+WnRenHKg/iJyyMXl6FoJDgLNnb70gzjk/DxY2IwO11stcfMxwqq7iiQHdWmjqE94tyDlwgbYztc7JfUN+EehLSLSfLfI80crZXEsLH0/sYxqK9f6LReKwXG9tWHNzN2JzM8wIvrlJH/ACoM95fgEcEbQbAGn9lLB6ieD5mte11gte7ca045h/NSMaBy1yO0pEFKAoFgVyTaUe0HFqFC1q5A3eEmAnDgkwECdIzG6o1I0e6B3hmqUjCYYcKRjCB1AF56xTLxsxJFCVxO+2Y0F6EC86454M8xb+aR/b940gnMJiAZAL0O1dTfVaFgSA0XvWyyrh7/ADCwPlvotR4HIDkzbitdNqQS+FN2GqUwOLyGnX/RK4OeAWA8Zj0GqdeLCdMzSfUhBKcP4kHKQkloE2qm/FRMd5Hi7o67e6f8S4iGYdxv8oP/AGQTweK31RMNig4X/VR3B+IiQdzV6qB4VzLGHyscayvc3Ujo49EF1zowKrZ5wwbTT52NPqfS7URivxTwLHFjXl7xsGi79igvaZ4qKyqnwbnl01udFkafhzHp8grZhsU2QBzToUEPxM+GCb36bKMj4tGcO6QHVhce9OaMrvlqD8ypnjuGuN/8J1Wc8NkdFhsYDrTjVdWvbRr1q/oghuF4nxJJ3DbOKranCxt22+SlAoPgGCMMYvdwBI1oOBIf9wppqBdpSvRIsSiAbRmlEXIFmOQpMOXIFnN0SICXcEXKgTAQsGqPlRmDVA7w6kIimUDU7agVxD8sb3dmuP0C84skOZzu5JJ9f76reOI8ZjHiQWDIIyS26NOBoi91h3FomCZ3hOJYSKttEENogj3QPOFxnxLq9en9lbsVxbwYgGg5iKBG/qoDgbP1mg029gnWNaC7OQaG1daQWXljhc04ErpHMF9+ncHopziXJMkrLbi2trUW6gT3JVCPM07W5Ihmc3ehmEYJ1po+I97THiOCxcr43EyTNJBDX53Md3GVug+yCQ4rwHF4cuDntkN2CyVrvbrajcZzJiPC8OQOvTc2bqgrS3kWdmGa/K3xHFznxurLGz8rASbB20tVrFcKmikYHCgXgZSc1dyHdQg1bkDB4hzInOb5S0G7vpdrOfxG4LisPjp3t0jcc4NUKI7+9reuVmAYeMN2DR/JRf4m8uHHYNzGftGkOb0sA6i0Hmj/AMMLyHTSNYKFWSXH2G6t/KPFeF4Q3IXPf0Iic4X/AFTmXkRgDWiZwI0kJZeZ17EXYbqKCX49yL42V0bo43AAEEvA02I0sINE4Nzrw3E0xs0YcdMr2mJxNbU4C1MsjLJAI9G6eUabnfVZZw38KY5I2tkluS82Zt24kaCzs0fVXjljl3GYLKyaZuIjb8JObxGdmh3UehQXSUZmEEbg+u4WYmDI2VrdQDlOl6OBIN9CKr5LUYh5VSf0EDFOzO0cXaf8x0r5oEeVuVfFjilxFhnhimbE3qM56VfzpRfFZsI55/QyS1rnRv3LMzasxknUake4U/jOKGad2EZYjbCXPcNLsU1jSPv8lUoOHDDtZCK8jRdfvO8zj9wPkgUYlCgajWgAoQUFrqQHXILXIHQ1RgEmxKBB1IWtQLmoH2HanQbom0KdgoKB+JnDXNdHiY9NPDefXdt/cKhYkh3nAFnf3W38cwPj4eWPqWmv4hqPuFiOKZkFEa1fz6hBYuERASDUUQNtdx6ddVNYzliSWLPFlNXQBOb13CqOCxNPa4HTK3f2r5LUOA4sFgFjbpSCvcH5WY8ARnwpm7Gz5j1sq4cMwOLbQc9gDRvQBJHrXoneL4K2VueN2R3/AOT6mkwPCph+0nobeW9R80CvFcYGaZy9x1IvMPXf+SpeLjMkrSbOoAHpatWKhjia4jetXHc6Ks4LFNc/Q/mGyDYOXGVG0dgFLlQPLcwyAX07qeQVjj3LYe7xIqD+o2v2PQonDIoy3LIACNCHD1VlkkAIvSzWuyTmwjHG3NBPetfqgZ4aOGP4GtB9BqnzG9SERmHazYUiuxW6A0zqCznmnGCCSeckgRhhAaLJuwb7XmartjMRp81TOHujnfxCOXzRuaWOB1aSNNPWwgdctcWw0xa+AODnCnB/xE9b9bUVxw3iJT6jT1yhK8j8EHiF4GVrOt6GuyZ4iTM97v3nE/f+yBJoS1aIrUp0QIlBsjkIAgFqBHaECBZiUtIWhzIFS5DGUi56NC5BJQOTtqZQp41AcFZTznw0MnkoUAS8ezqtar0VL/ETCW1r+hBYT26j+qDP2NGRh2rRWbguNIoX6KuCCm0DdfPpqnfDib0KDSsJxJzW1mP1To40uo3aqOGxBqj9VJ4GazW6A/M8txEDfp70qlI/wsoadgNe/c+6uXFcOHNI65TX0Wd4px+E2K3NIL1y5zXlFF1Ed9FoHC+Zc7bsEDc2KA9158g1oFxc4nShrXspHiQJhEbMQ4N/M0X5j/q9EHokYyLEROyPa4UdQQdR7Jhy3x7xc0chAmYacL+47j1VE/CXgs7IX+JmjjsUD8Tr7DoFYOK4F0Uwnj6aOA3IB7eyC6zu0UTJJdo+GxQlZYP0P+Uo97qO6BLiE4YC4nQWT0ugqhybw95c+UfBLK9z7I0F6kenVSPOHFaje1uji0tvbYC/sU75cwmaFgALRYJrqBrv1sEFBYJpWwxPLfK0NJvu4jQDuqAwaKwc28UDyIWG2tNvI2LugHsoBqAWpQIoCNSApCCkZcEBmBClIhouQIkIAEcoEBaSkTUQpSFA8icnbCmcSeR7IOJTXi2BE8Toz1Gh7Eag/VOkIKDHZ8IYpC1wogkEHoRv/NIiTI6h7/IrSua+DxSRPkLP1jWEhwsba691m8jL36f4EEpFiwBam+X8V5i47AKoPkB0B8qlcNO4xkNoUNSTsPf6oLLjMdmDyKNWQNtuqpfGGFp33Pe9z6J+Y8ol9A1oN624tv6JnO0nOHbt0B6EuOiBlwxhidnu/Karpd7n0pRjJC2xWodmv5/59VZoMrYA0mnPYWlwOuZjxkrprsfdR2PAyBzmAEjKR+YdR8kF4/D/AJma0Nid8bbJcCQS3qL2NWK9FoI4/EQ4bhvlcSCL7fXa1ifCskbi1hAccrBZAOoJebPcqR4Zi5WNlAJc4HJkJBBa69T3AIH1QaJBzFFDJkv4hYrYe4pK4/iF+YAEUT7aKm8Nw7JGAZqLiT5gabRyPLXdKI266pLi7JmwlgJJjzAuB+PLo4adQgNxLiDJ5iHGhZZW9kCgfnZPyVvx0kkUDHM8pdlbX7rAzytroQs54LHmncDo5ryb6fDXXrTia91ovH7/AEaNxaRcmx1Isa36gikEFHunGVJxspLNCDmNRwxKNalPDQNCEUJZzEmGoFYdly6ILkBCgAQnquQFIR4giuSkJQPIWp2xuibwBPGBARzUi9OnBIOCAj25mlp2I/msb5gjMUsje2g9Oxoei2ZppZ1+KPDac2do3GV1dxsfmEFRglFeu/ZPsNinAZR109TfqoMH19Og9k6wzjdA6Ctq09EEliMeaLAbGYm+o0IIKaYvFSSm9zQB2Gretd04w2ELyXHazZOn0rUozomtNEHTSgKJ7bi0BeEcAnxByh+U3+bbXevVWGH8L8S6s+I/6W9O1kplHHOwExSloqxRFkVZNdEu3x3012KeCWZxZ3AokWNtyEA8V/DSRp/VuOm7pHN19gFDYrhOIwnmZI1wHQA+5ok6qebj5obEkhcwPLMw2Dm/vjejRr2KZY3jIILJAw/100IdqKKBXk7FvmaaGV7CTR0BaRo0N7F381ZvHZJI7M9ofejfhBdTnODjWrdCNNdbrRUKLh02HkaSH5JABEdmPzWcgcNnCrH8KeY7FPieXlxaZGi7rNmF3XbVoN9fmgsvK3DAMUxz71cTk1JcQCQXdh8JJ9Vc+YsS4+G3SvMSBoO39/qoHk/Fl7ogABWvm1PhhoDK93N+3qp7jLNQOtuN13NdfZBEsZolWMSjY0cMQcxqUpHYxDlQN3xpuWKSDEg+PVA1aFyXdGuQNnBBSVe3RAGoEnJSEIS1KQtQOoU6akIWpyWIE3O1QBC/2RAgFyhebMD42He3YgFw/iaNP7fNTDiiyMvfZBgIJBI2o/Q99U4wcnm9z0030tTXNfDRFPIANHEkelk9PsoLCj9Y2xYuyOpHfRBf48MBE0RNBBbme80SXA6tA6dNh6qrYiQ05xptHyaUN6OntdK04SaMxMjaHF5AGY0BRkOZwG/+BNuZsJGA0gAhzXObl1AyktonvZGiBlhv/SuY0tEztDI4lrYo3AE5ndTudPQKM4dxMOxAjYba2MxNc4HWm/FR7uH0S/6M57MmrgMpedcthgdXoKJ98qh4I/ODGfO45gTQytvUke1oJ3mCUlwNftYWv10yujOrXEaXZd7aphBhnF7CwHX4hX7u+Xv3qipHG4d87xFBTssrY3EG/wBo575LJ0oaONbfJaHy7wWN4cXs8viuDDp5WDNT9dr/AKhAywfBC0NLJHCN7QQCBJG1+7SyNw61qB+96Khcbg/WuYdKynykuAJd061RsDpYC1GbH+GzIKa5pexrXk2X5qY5p6kX9x3WbcUDGTkNNnMLJJ82hoX3QWHleN5mAZmc4PZGR2a1wBOuw127lXTmlzcPiIxI7KyRpLSdswPmbfzCYfg7gA7xcQ4HMTQJ1FENuvm1Wn8Q+XzjMFIxlCVn62I/62C8vs4WD7oIOOMEAij7G0oYaWccr8yGHI42Y3jzN7HYkditPgkbI0OYQWkWCNiEDdrEYRp0IkLYkDVzaSLm6p49ibvbqgJI3VclJAgQR7wupHe1cGoEilYQgLErE1A4hCckJGIJcBAgQiEpVyJWmyBMlcAlA1Gc1BSufeF52eINxofY/wBFmsLy1wcO/pv6/ZaT+IPEMrWxDdx838P+6z3iGD8N9Eb99N9QbQTGAID43G8uQNFGidKP9fcqZkxEduY5tQUG62SDRAk9DV37qqYN5Dbv4XA/UGq+hTw8QDnAEG6BNH4mgtDh8rJ90E5wGFrJTE4OzWABo5hy+Zt9Sa1HcEqsGFzcROa1jzU0k6AHQ16A2rXC4XHOw20kDWgQQ4aOHoM3yUHxCTxjK/JTs/nAsEtDi+gPsfRBO/hrhgTHIQB4jnBjXOJIYPjkLt7J69lonHcS58Qjga8mW2tc0aC9A9x2oUT91V+CwhpLYyAW4e4tKblfFUuU9SKB07FTM0xZFqW+Rgt1VRkBINdTlygCupQQrmxvbmaQ4N1a/MHNL4nEF0jvyg5R/wBI+VF4Lw2TGYuOCMWS4FzjZytafOTWxAV4x9mHwoba6WPwI/KASXHM6TI0W1unzVr/AAy5F/QQ6WV2edwy32bf3J7oLdwXhTMNCyGMU1ja9+5J+qT5l4k3DYSeZ2zI3H/mIpo+ZIUnSxn8ceZPEyYGJ2gcHTEH835Yzr03PyQZxgZCI231F/U3r9VaeT+a/wBHd4chPguP/Qe49O4VSlBAq+ny02TR8pQejsO4PaC0ggiwQbBHcFLeEsa5K5ydhSI5LdCem5Z6t9PRa/w7iDJmB8bg5p6g38vdAD49U2c3VSD2JDw9UDWVmq5LyRm0KCLkagypdzV2VA3LEoxqOWI8bECkTU4a3RdCxLgIGbo0QM1T8xonhIG2RA8Jy4LO+febcmaCB2uz3dr/ACtPfugqnOeNMuJkIIytOUH+H/e0/wCJYETwxyt3LGgga+Zor+iqWa/np7lWjlXGeUxOOo8w+e4H+dUFYyuY4g9D10qtr9l36Rq0k1RIOupG2/z+yleYsKGuLq33/wCyhJmtGUu1B0IQWeDiX6t7dA0PBAAB8wDgb6kUVGDFuY/ODbmkO3sEn49Pr9UwhdplIJ816b6eqcx3TtACBY0I6i9e+pKC94THv8Fr2U6Nstx2DmYTbZGODd9HH7pXmHiplnfDCC9z3tkcIvM4BkeQkAdstfMKqclNldPHC23NdIA9uurSM2a/SrvuF6C4Fy7BhWjw2Nz1RfXnd7ndBDckcpmAtmlJMmSspohrnG3FvY9FdQihU78QOfYuHtMbKkxRFtZ0YD/7knYenVAr+IHOTMBFlaQcQ8HI3fICD+scOw6dyvP0k3jTOe4k1dk6kvcbcfU/3XcU4jLK580ry+R51cTrZ2A6ABJ4YZWi9+vqSgNIPdNzF1TjNY1+SK5AjEFMcv8AMEuEkDmHyn4mH4XD1Hf1USVzQg3/AIFxuPFRh8br7jq09iFIeGsB4TxSTDPD4nUevYjsR1C1rljnCLFANJDJerT1/hPVBYsp7IUqxwXIIpzFwYnuMjAdQRfDFhA0LEpGxKTN8x90rA3qgNHGlgxC0I7UBPDRJSGgkkAdSUq47rHObuOzTyPje6o2mg1ooH+LqUEzzhz6xodFhTmcdDJ+VvfL3PqspkmzOJOvW+59VJYmAev+UmQjFoCZux0+/wAlM8oYbxMZE0HTzOPs0E/2UU+ECt/t2Vx/CmEHGSk6lsDq+bmgoFOYcAC1wqjZI60Raoc8jbo96+Y2K1/mmMNqlmuIwLZMZDGbyvlY1wBqw6QNPzooHPDuDywxxYiRn6p59raSfoDWhVqxXAGzsjGH0bX611+cuNaMZ12G3dapx3hkZhMeUZGtDWjSgAKA16aJlydhGtY0AXXU0TqLOvugY/hzyicHH+urxmvcQbBGVwIDdPQj6K+ZgBZIoamzQA7rsg10WJ/jFzBOcQ7BtfkgDWlzWCjJm6SO3IHYUPdBL89/iqG5oOHEOfq10+7Wn/hNIpx9Tp7rJo43Pe58ji57yXOc424k9STunWDwTaO+gSs0QyAa6n+6CMnGZ4ANhv0tLuPdHw0AonW9/uhlgF/52QIgorynMcIr5JN0QQN6R2BKeEEBZQQEC5khBsb30QBAN0F34Jz/ADQsySNEtVlLiQ4DsTWqBU2Tdc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ttp://las13lunas.files.wordpress.com/2010/08/fondogot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457200" y="764704"/>
            <a:ext cx="6779096" cy="5361459"/>
          </a:xfrm>
        </p:spPr>
        <p:txBody>
          <a:bodyPr>
            <a:normAutofit fontScale="85000" lnSpcReduction="20000"/>
          </a:bodyPr>
          <a:lstStyle/>
          <a:p>
            <a:r>
              <a:rPr lang="es-MX" sz="3100" dirty="0" smtClean="0">
                <a:latin typeface="Arial" pitchFamily="34" charset="0"/>
                <a:cs typeface="Arial" pitchFamily="34" charset="0"/>
              </a:rPr>
              <a:t>Sus trabajos más importantes se relacionan con la sociología de la religión y el gobierno, pero también escribió mucho en el campo de la economía. Su obra más reconocida es el ensayo la ética protestante y el espíritu del capitalismo, que fue el inicio de un trabajo sobre la sociología de la religión. Pero la gruesa recopilación </a:t>
            </a:r>
            <a:r>
              <a:rPr lang="es-MX" sz="3100" i="1" dirty="0" smtClean="0">
                <a:latin typeface="Arial" pitchFamily="34" charset="0"/>
                <a:cs typeface="Arial" pitchFamily="34" charset="0"/>
              </a:rPr>
              <a:t>Economía y sociedad</a:t>
            </a:r>
            <a:r>
              <a:rPr lang="es-MX" sz="3100" dirty="0" smtClean="0">
                <a:latin typeface="Arial" pitchFamily="34" charset="0"/>
                <a:cs typeface="Arial" pitchFamily="34" charset="0"/>
              </a:rPr>
              <a:t> es una suma de ideas y conceptos del autor.</a:t>
            </a:r>
          </a:p>
          <a:p>
            <a:endParaRPr lang="es-MX" sz="3100" dirty="0" smtClean="0">
              <a:latin typeface="Arial" pitchFamily="34" charset="0"/>
              <a:cs typeface="Arial" pitchFamily="34" charset="0"/>
            </a:endParaRPr>
          </a:p>
          <a:p>
            <a:r>
              <a:rPr lang="es-MX" sz="3100" dirty="0" smtClean="0">
                <a:latin typeface="Arial" pitchFamily="34" charset="0"/>
                <a:cs typeface="Arial" pitchFamily="34" charset="0"/>
              </a:rPr>
              <a:t>Weber argumentó que la religión fue uno de los aspectos más importantes que influyeron en el desarrollo de las culturas occidental y oriental. </a:t>
            </a:r>
            <a:endParaRPr lang="es-CO"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fondos12.com/data/media/2/big/linea_de_vida__wallpaper_480x3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467544" y="1772816"/>
            <a:ext cx="4824536" cy="4104456"/>
          </a:xfrm>
        </p:spPr>
        <p:txBody>
          <a:bodyPr>
            <a:normAutofit fontScale="92500" lnSpcReduction="10000"/>
          </a:bodyPr>
          <a:lstStyle/>
          <a:p>
            <a:pPr>
              <a:buNone/>
            </a:pPr>
            <a:endParaRPr lang="es-MX" sz="2500" dirty="0">
              <a:latin typeface="Arial" pitchFamily="34" charset="0"/>
              <a:cs typeface="Arial" pitchFamily="34" charset="0"/>
            </a:endParaRPr>
          </a:p>
          <a:p>
            <a:r>
              <a:rPr lang="es-MX" sz="2500" dirty="0" smtClean="0">
                <a:latin typeface="Arial" pitchFamily="34" charset="0"/>
                <a:cs typeface="Arial" pitchFamily="34" charset="0"/>
              </a:rPr>
              <a:t>En este famosa obra donde trata </a:t>
            </a:r>
            <a:r>
              <a:rPr lang="es-MX" sz="2500" i="1" dirty="0" smtClean="0">
                <a:latin typeface="Arial" pitchFamily="34" charset="0"/>
                <a:cs typeface="Arial" pitchFamily="34" charset="0"/>
              </a:rPr>
              <a:t>La ciencia como vocación y la política como vocación</a:t>
            </a:r>
            <a:r>
              <a:rPr lang="es-MX" sz="2500" dirty="0" smtClean="0">
                <a:latin typeface="Arial" pitchFamily="34" charset="0"/>
                <a:cs typeface="Arial" pitchFamily="34" charset="0"/>
              </a:rPr>
              <a:t>, Weber definió el Estado como una entidad que detenta el monopolio  de la violencia y los medios de coacción, una definición que fue fundamental en el estudio de la ciencia política moderna en Occidente, además de la teoría sociológica.</a:t>
            </a:r>
          </a:p>
          <a:p>
            <a:endParaRPr lang="es-CO" dirty="0"/>
          </a:p>
        </p:txBody>
      </p:sp>
      <p:pic>
        <p:nvPicPr>
          <p:cNvPr id="1026" name="Picture 2" descr="http://content.cuspide.com/getcover.ashx?ISBN=9789876660228&amp;size=3&amp;coverNumber=1&amp;id_com=1113"/>
          <p:cNvPicPr>
            <a:picLocks noChangeAspect="1" noChangeArrowheads="1"/>
          </p:cNvPicPr>
          <p:nvPr/>
        </p:nvPicPr>
        <p:blipFill>
          <a:blip r:embed="rId3" cstate="print"/>
          <a:srcRect/>
          <a:stretch>
            <a:fillRect/>
          </a:stretch>
        </p:blipFill>
        <p:spPr bwMode="auto">
          <a:xfrm>
            <a:off x="5652120" y="1844824"/>
            <a:ext cx="2743200" cy="3667126"/>
          </a:xfrm>
          <a:prstGeom prst="rect">
            <a:avLst/>
          </a:prstGeom>
          <a:noFill/>
          <a:effectLst>
            <a:glow rad="228600">
              <a:schemeClr val="accent5">
                <a:satMod val="175000"/>
                <a:alpha val="40000"/>
              </a:schemeClr>
            </a:glow>
          </a:effectLst>
          <a:scene3d>
            <a:camera prst="perspectiveLeft"/>
            <a:lightRig rig="threePt" dir="t"/>
          </a:scene3d>
        </p:spPr>
      </p:pic>
      <p:sp>
        <p:nvSpPr>
          <p:cNvPr id="6" name="5 CuadroTexto"/>
          <p:cNvSpPr txBox="1"/>
          <p:nvPr/>
        </p:nvSpPr>
        <p:spPr>
          <a:xfrm>
            <a:off x="467544" y="548680"/>
            <a:ext cx="7056784" cy="1200329"/>
          </a:xfrm>
          <a:prstGeom prst="rect">
            <a:avLst/>
          </a:prstGeom>
          <a:noFill/>
        </p:spPr>
        <p:txBody>
          <a:bodyPr wrap="square" rtlCol="0">
            <a:spAutoFit/>
          </a:bodyPr>
          <a:lstStyle/>
          <a:p>
            <a:pPr algn="ctr">
              <a:buNone/>
            </a:pPr>
            <a:r>
              <a:rPr lang="es-MX" sz="2700" i="1" dirty="0" smtClean="0">
                <a:effectLst>
                  <a:glow rad="63500">
                    <a:srgbClr val="00FF00">
                      <a:alpha val="40000"/>
                    </a:srgbClr>
                  </a:glow>
                  <a:reflection blurRad="6350" stA="50000" endA="300" endPos="50000" dist="60007" dir="5400000" sy="-100000" algn="bl" rotWithShape="0"/>
                </a:effectLst>
                <a:latin typeface="Arial" pitchFamily="34" charset="0"/>
                <a:cs typeface="Arial" pitchFamily="34" charset="0"/>
              </a:rPr>
              <a:t>ACERCA DEL LIBRO </a:t>
            </a:r>
          </a:p>
          <a:p>
            <a:pPr algn="ctr">
              <a:buNone/>
            </a:pPr>
            <a:r>
              <a:rPr lang="es-MX" sz="2700" i="1" dirty="0" smtClean="0">
                <a:effectLst>
                  <a:glow rad="63500">
                    <a:srgbClr val="00FF00">
                      <a:alpha val="40000"/>
                    </a:srgbClr>
                  </a:glow>
                  <a:reflection blurRad="6350" stA="50000" endA="300" endPos="50000" dist="60007" dir="5400000" sy="-100000" algn="bl" rotWithShape="0"/>
                </a:effectLst>
                <a:latin typeface="Arial" pitchFamily="34" charset="0"/>
                <a:cs typeface="Arial" pitchFamily="34" charset="0"/>
              </a:rPr>
              <a:t>EL POLITICO Y EL CIENTIFICO</a:t>
            </a:r>
          </a:p>
          <a:p>
            <a:endParaRPr lang="es-CO" dirty="0"/>
          </a:p>
        </p:txBody>
      </p:sp>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fontScale="32500" lnSpcReduction="20000"/>
          </a:bodyPr>
          <a:lstStyle/>
          <a:p>
            <a:r>
              <a:rPr lang="es-MX" dirty="0" smtClean="0"/>
              <a:t>La  política </a:t>
            </a:r>
            <a:r>
              <a:rPr lang="es-MX" dirty="0"/>
              <a:t>es una lucha constante por conseguir lo imposible, con pasión, sentido de la responsabilidad y mesura, a fuerza de tenacidad y constancia. Cualidades a las que se suman en un político con tal vocación, la humildad. Un político debe vencer la vanidad, cada hora de cada día, enemiga de “la entrega a una causa y de toda mesura”. Y es en ello donde encontramos la primera gran diferencia con el científico. En los círculos académicos la vanidad es una “enfermedad profesional” pero completamente inocua al no distorsionar el trabajo del científico. La especialización de la ciencia que en aquellos años ya había “entrado en un estadio de especialización antes desconocido y en el que se va a mantener para siempre”, permite la “vivencia de la ciencia”, esa sensación que tiene el científico anónimo al que Weber pone en su boca la siguiente frase: “tuvieron que pasar milenios antes de que yo apareciera y milenios aguardaron en silencio a que yo comprobase esta hipótesis”. Sin esa vivencia de la ciencia, no es posible la vocación de científico para Max Weber, algo absolutamente incompatible con esa humildad que reclama para el político.</a:t>
            </a:r>
          </a:p>
          <a:p>
            <a:r>
              <a:rPr lang="es-MX" dirty="0"/>
              <a:t/>
            </a:r>
            <a:br>
              <a:rPr lang="es-MX" dirty="0"/>
            </a:br>
            <a:endParaRPr lang="es-MX" dirty="0"/>
          </a:p>
          <a:p>
            <a:r>
              <a:rPr lang="es-MX" dirty="0"/>
              <a:t>En la segunda parte, el autor dedica un buen espacio a la ciencia aplicada, al sentido de la ciencia, criticando la dirección que en aquellos momentos había adquirido entre los jóvenes científicos de principios del siglo XX. A pesar de todos los logros, avances, conocimientos y problemas nuevos, el ser humano “nunca habrá podido captar más que una porción mínima de lo que la vida del espíritu continuamente alumbra”. Se cuestiona, ya entonces, si la medicina puede plantearse preguntas (referencia a los valores) sobre si la vida es digna de ser vivida o cuándo deja de serlo (afirmación de los valores), cuando mantiene vivo al enfermo incurable, para acabar afirmando que, en definitiva, “todas las ciencias de la naturaleza responden a la pregunta de qué debemos hacer si queremos dominar técnicamente la vida”.</a:t>
            </a:r>
            <a:br>
              <a:rPr lang="es-MX" dirty="0"/>
            </a:br>
            <a:endParaRPr lang="es-MX" dirty="0"/>
          </a:p>
          <a:p>
            <a:r>
              <a:rPr lang="es-MX" dirty="0"/>
              <a:t>Por todo ello, es imposible ser al mismo tiempo hombre de acción y hombre de ciencia sin entrar en profundas contradicciones entre ambas vocaciones. Esa contradicción se manifiesta tanto más cuando los totalitarismos se valen de las ciencias, especialmente de las ciencias humanas y sociales, para someter a los fines de su acción política la investigación científica. Así, a los físicos de la ex URSS se les podía hacer “comulgar” con el materialismo dialéctico pero no podían dictárseles sus fórmulas ni ecuaciones. Por ello “Max Weber no se cansaba de mostrar que, en política, ninguna medida concreta puede revestir la dignidad de una verdad científica. Es imposible favorecer a un grupo sin perjudicar a otro, demostrar que un progreso de la producción global no se paga demasiado caro con la ruina de los pequeños comerciantes, o el empobrecimiento de una región desfavorecida. Sólo se puede decir con certeza que una medida determinada es conforme al interés común cuando incrementa las satisfacciones de algunos sin disminuir las de nadie”</a:t>
            </a:r>
          </a:p>
          <a:p>
            <a:endParaRPr lang="es-CO" dirty="0"/>
          </a:p>
        </p:txBody>
      </p:sp>
      <p:pic>
        <p:nvPicPr>
          <p:cNvPr id="4" name="Picture 22" descr="http://data2.whicdn.com/images/31235190/large.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6" name="5 Rectángulo"/>
          <p:cNvSpPr/>
          <p:nvPr/>
        </p:nvSpPr>
        <p:spPr>
          <a:xfrm>
            <a:off x="1259632" y="404664"/>
            <a:ext cx="5976664" cy="400110"/>
          </a:xfrm>
          <a:prstGeom prst="rect">
            <a:avLst/>
          </a:prstGeom>
        </p:spPr>
        <p:txBody>
          <a:bodyPr wrap="square">
            <a:spAutoFit/>
          </a:bodyPr>
          <a:lstStyle/>
          <a:p>
            <a:pPr algn="ctr"/>
            <a:r>
              <a:rPr lang="es-MX" sz="2000" dirty="0" smtClean="0">
                <a:effectLst>
                  <a:glow rad="228600">
                    <a:schemeClr val="accent5">
                      <a:satMod val="175000"/>
                      <a:alpha val="40000"/>
                    </a:schemeClr>
                  </a:glow>
                </a:effectLst>
                <a:latin typeface="Arial" pitchFamily="34" charset="0"/>
                <a:cs typeface="Arial" pitchFamily="34" charset="0"/>
              </a:rPr>
              <a:t>¿Qué Es Y Que Entendemos Por Política?</a:t>
            </a:r>
            <a:endParaRPr lang="es-CO" sz="2000" dirty="0">
              <a:effectLst>
                <a:glow rad="228600">
                  <a:schemeClr val="accent5">
                    <a:satMod val="175000"/>
                    <a:alpha val="40000"/>
                  </a:schemeClr>
                </a:glow>
              </a:effectLst>
              <a:latin typeface="Arial" pitchFamily="34" charset="0"/>
              <a:cs typeface="Arial" pitchFamily="34" charset="0"/>
            </a:endParaRPr>
          </a:p>
        </p:txBody>
      </p:sp>
      <p:sp>
        <p:nvSpPr>
          <p:cNvPr id="7" name="6 Rectángulo"/>
          <p:cNvSpPr/>
          <p:nvPr/>
        </p:nvSpPr>
        <p:spPr>
          <a:xfrm>
            <a:off x="683568" y="1124744"/>
            <a:ext cx="3384376" cy="5016758"/>
          </a:xfrm>
          <a:prstGeom prst="rect">
            <a:avLst/>
          </a:prstGeom>
        </p:spPr>
        <p:txBody>
          <a:bodyPr wrap="square">
            <a:spAutoFit/>
          </a:bodyPr>
          <a:lstStyle/>
          <a:p>
            <a:r>
              <a:rPr lang="es-MX" sz="2000" dirty="0" smtClean="0">
                <a:latin typeface="Arial" pitchFamily="34" charset="0"/>
                <a:cs typeface="Arial" pitchFamily="34" charset="0"/>
              </a:rPr>
              <a:t>Es la dirección o influencia sobre el rumbo que tome una asociación política; además, define a la asociación política como Estado. El Estado se define y fundamenta por el uso de la violencia, pues nos dice que sin la violencia en el Estado imperaría la anarquía; por ello esto convierte en un monopolio, pues es el Estado el único que legítimamente puede utilizarla.</a:t>
            </a:r>
          </a:p>
          <a:p>
            <a:endParaRPr lang="es-CO" sz="2000" dirty="0">
              <a:latin typeface="Arial" pitchFamily="34" charset="0"/>
              <a:cs typeface="Arial" pitchFamily="34" charset="0"/>
            </a:endParaRPr>
          </a:p>
        </p:txBody>
      </p:sp>
      <p:pic>
        <p:nvPicPr>
          <p:cNvPr id="4098" name="Picture 2" descr="https://encrypted-tbn1.gstatic.com/images?q=tbn:ANd9GcQqEgr55LgAunocnNCj3zrrRUrCqMwFyqT-0wGS5vE0NwnwC7G7"/>
          <p:cNvPicPr>
            <a:picLocks noChangeAspect="1" noChangeArrowheads="1"/>
          </p:cNvPicPr>
          <p:nvPr/>
        </p:nvPicPr>
        <p:blipFill>
          <a:blip r:embed="rId3" cstate="print"/>
          <a:srcRect/>
          <a:stretch>
            <a:fillRect/>
          </a:stretch>
        </p:blipFill>
        <p:spPr bwMode="auto">
          <a:xfrm>
            <a:off x="4427984" y="1412776"/>
            <a:ext cx="3960440" cy="2736304"/>
          </a:xfrm>
          <a:prstGeom prst="rect">
            <a:avLst/>
          </a:prstGeom>
          <a:noFill/>
          <a:effectLst>
            <a:glow rad="228600">
              <a:schemeClr val="accent5">
                <a:satMod val="175000"/>
                <a:alpha val="40000"/>
              </a:schemeClr>
            </a:glow>
          </a:effectLst>
          <a:scene3d>
            <a:camera prst="isometricOffAxis1Right"/>
            <a:lightRig rig="threePt" dir="t"/>
          </a:scene3d>
        </p:spPr>
      </p:pic>
      <p:sp>
        <p:nvSpPr>
          <p:cNvPr id="10" name="9 Rectángulo"/>
          <p:cNvSpPr/>
          <p:nvPr/>
        </p:nvSpPr>
        <p:spPr>
          <a:xfrm>
            <a:off x="4211960" y="4725144"/>
            <a:ext cx="4572000" cy="1015663"/>
          </a:xfrm>
          <a:prstGeom prst="rect">
            <a:avLst/>
          </a:prstGeom>
        </p:spPr>
        <p:txBody>
          <a:bodyPr>
            <a:spAutoFit/>
          </a:bodyPr>
          <a:lstStyle/>
          <a:p>
            <a:r>
              <a:rPr lang="es-MX" sz="2000" dirty="0" smtClean="0">
                <a:latin typeface="Arial" pitchFamily="34" charset="0"/>
                <a:cs typeface="Arial" pitchFamily="34" charset="0"/>
              </a:rPr>
              <a:t>existen tres tipos de fundamentos para el liderazgo: El carisma, la legalidad y la tradición.</a:t>
            </a:r>
            <a:endParaRPr lang="es-CO" sz="2000" dirty="0">
              <a:latin typeface="Arial"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https://encrypted-tbn1.gstatic.com/images?q=tbn:ANd9GcRn-pA4JINd1Y17I8Lc8Odl2CiyA18Pz4fSZmc5MPWatRUsvCNv"/>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Marcador de contenido"/>
          <p:cNvSpPr>
            <a:spLocks noGrp="1"/>
          </p:cNvSpPr>
          <p:nvPr>
            <p:ph idx="1"/>
          </p:nvPr>
        </p:nvSpPr>
        <p:spPr>
          <a:xfrm>
            <a:off x="395536" y="2204864"/>
            <a:ext cx="5976664" cy="3477875"/>
          </a:xfrm>
          <a:prstGeom prst="rect">
            <a:avLst/>
          </a:prstGeom>
        </p:spPr>
        <p:txBody>
          <a:bodyPr wrap="square">
            <a:spAutoFit/>
          </a:bodyPr>
          <a:lstStyle/>
          <a:p>
            <a:pPr algn="just"/>
            <a:r>
              <a:rPr lang="es-MX" sz="2000" dirty="0" smtClean="0">
                <a:latin typeface="Arial" pitchFamily="34" charset="0"/>
                <a:cs typeface="Arial" pitchFamily="34" charset="0"/>
              </a:rPr>
              <a:t>El carisma, la legalidad y la tradición. Los lideres carismáticos son los que mueven a las masas sólo (y no es que sea poco) por su gracia personal, logran que las personas hagan los que ellos dicen basados en la confianza que ellos inspiran. Los políticos por vocación son los que gozan de la gracia personal, los cuales son llamados caudillos. Max Weber nos afirma que toda persona que hace política aspira al poder; poder para obtener prestigio o como medio para conseguir un fin u objetivo.</a:t>
            </a:r>
            <a:endParaRPr lang="es-CO" sz="2000" dirty="0">
              <a:latin typeface="Arial" pitchFamily="34" charset="0"/>
              <a:cs typeface="Arial" pitchFamily="34" charset="0"/>
            </a:endParaRPr>
          </a:p>
        </p:txBody>
      </p:sp>
      <p:sp>
        <p:nvSpPr>
          <p:cNvPr id="6" name="5 Rectángulo"/>
          <p:cNvSpPr/>
          <p:nvPr/>
        </p:nvSpPr>
        <p:spPr>
          <a:xfrm>
            <a:off x="1043608" y="548680"/>
            <a:ext cx="6912768" cy="830997"/>
          </a:xfrm>
          <a:prstGeom prst="rect">
            <a:avLst/>
          </a:prstGeom>
        </p:spPr>
        <p:txBody>
          <a:bodyPr wrap="square">
            <a:spAutoFit/>
          </a:bodyPr>
          <a:lstStyle/>
          <a:p>
            <a:pPr algn="ctr"/>
            <a:r>
              <a:rPr lang="es-MX" sz="2400" b="1" dirty="0" smtClean="0">
                <a:effectLst>
                  <a:glow rad="228600">
                    <a:srgbClr val="00FF00">
                      <a:alpha val="40000"/>
                    </a:srgbClr>
                  </a:glow>
                </a:effectLst>
                <a:latin typeface="Arial" pitchFamily="34" charset="0"/>
                <a:cs typeface="Arial" pitchFamily="34" charset="0"/>
              </a:rPr>
              <a:t>Para weber existen tres tipos de fundamentos para el liderazgo: </a:t>
            </a:r>
            <a:endParaRPr lang="es-CO" sz="2400" b="1" dirty="0">
              <a:effectLst>
                <a:glow rad="228600">
                  <a:srgbClr val="00FF00">
                    <a:alpha val="40000"/>
                  </a:srgbClr>
                </a:glo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tatic.freepik.com/foto-gratis/nueva-vector-fondo-verde_916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Marcador de contenido"/>
          <p:cNvSpPr>
            <a:spLocks noGrp="1"/>
          </p:cNvSpPr>
          <p:nvPr>
            <p:ph idx="1"/>
          </p:nvPr>
        </p:nvSpPr>
        <p:spPr>
          <a:xfrm>
            <a:off x="323528" y="2636912"/>
            <a:ext cx="5040560" cy="4464496"/>
          </a:xfrm>
        </p:spPr>
        <p:txBody>
          <a:bodyPr>
            <a:normAutofit fontScale="62500" lnSpcReduction="20000"/>
          </a:bodyPr>
          <a:lstStyle/>
          <a:p>
            <a:pPr lvl="0"/>
            <a:endParaRPr lang="es-MX" dirty="0" smtClean="0">
              <a:solidFill>
                <a:srgbClr val="000000"/>
              </a:solidFill>
              <a:latin typeface="Arial" pitchFamily="34" charset="0"/>
              <a:ea typeface="Times New Roman" pitchFamily="18" charset="0"/>
              <a:cs typeface="Arial" pitchFamily="34" charset="0"/>
            </a:endParaRPr>
          </a:p>
          <a:p>
            <a:pPr lvl="0"/>
            <a:r>
              <a:rPr lang="es-MX" dirty="0" smtClean="0">
                <a:solidFill>
                  <a:srgbClr val="000000"/>
                </a:solidFill>
                <a:latin typeface="Arial" pitchFamily="34" charset="0"/>
                <a:ea typeface="Times New Roman" pitchFamily="18" charset="0"/>
                <a:cs typeface="Arial" pitchFamily="34" charset="0"/>
              </a:rPr>
              <a:t> Los políticos semiprofesionales, son los que se dedican a la política sólo por necesidad; es decir que viven de la política. Son funcionarios.</a:t>
            </a:r>
          </a:p>
          <a:p>
            <a:pPr lvl="0"/>
            <a:endParaRPr lang="es-MX" dirty="0" smtClean="0">
              <a:solidFill>
                <a:srgbClr val="000000"/>
              </a:solidFill>
              <a:latin typeface="Arial" pitchFamily="34" charset="0"/>
              <a:ea typeface="Times New Roman" pitchFamily="18" charset="0"/>
              <a:cs typeface="Arial" pitchFamily="34" charset="0"/>
            </a:endParaRPr>
          </a:p>
          <a:p>
            <a:pPr lvl="0"/>
            <a:r>
              <a:rPr lang="es-MX" dirty="0" smtClean="0">
                <a:solidFill>
                  <a:srgbClr val="000000"/>
                </a:solidFill>
                <a:latin typeface="Arial" pitchFamily="34" charset="0"/>
                <a:ea typeface="Times New Roman" pitchFamily="18" charset="0"/>
                <a:cs typeface="Arial" pitchFamily="34" charset="0"/>
              </a:rPr>
              <a:t> Los políticos profesionales, son los que viven para la política (aunque a veces también de ella). Weber nos dice que los políticos profesionales son una nueva era de funcionarios, son capaces, preparados e intelectuales; pues integran modernidad.</a:t>
            </a:r>
            <a:endParaRPr lang="es-CO" dirty="0"/>
          </a:p>
        </p:txBody>
      </p:sp>
      <p:sp>
        <p:nvSpPr>
          <p:cNvPr id="8" name="7 Rectángulo"/>
          <p:cNvSpPr/>
          <p:nvPr/>
        </p:nvSpPr>
        <p:spPr>
          <a:xfrm>
            <a:off x="1907704" y="692696"/>
            <a:ext cx="4968552" cy="461665"/>
          </a:xfrm>
          <a:prstGeom prst="rect">
            <a:avLst/>
          </a:prstGeom>
        </p:spPr>
        <p:txBody>
          <a:bodyPr wrap="square">
            <a:spAutoFit/>
          </a:bodyPr>
          <a:lstStyle/>
          <a:p>
            <a:r>
              <a:rPr lang="es-MX" sz="2400" b="1" dirty="0" smtClean="0">
                <a:solidFill>
                  <a:srgbClr val="000000"/>
                </a:solidFill>
                <a:effectLst>
                  <a:glow rad="228600">
                    <a:srgbClr val="00FF00">
                      <a:alpha val="40000"/>
                    </a:srgbClr>
                  </a:glow>
                </a:effectLst>
                <a:latin typeface="Arial" pitchFamily="34" charset="0"/>
                <a:ea typeface="Times New Roman" pitchFamily="18" charset="0"/>
                <a:cs typeface="Arial" pitchFamily="34" charset="0"/>
              </a:rPr>
              <a:t>existen tres tipos de políticos:</a:t>
            </a:r>
            <a:endParaRPr lang="es-CO" sz="2400" b="1" dirty="0">
              <a:effectLst>
                <a:glow rad="228600">
                  <a:srgbClr val="00FF00">
                    <a:alpha val="40000"/>
                  </a:srgbClr>
                </a:glow>
              </a:effectLst>
            </a:endParaRPr>
          </a:p>
        </p:txBody>
      </p:sp>
      <p:pic>
        <p:nvPicPr>
          <p:cNvPr id="2053" name="Picture 5" descr="http://argentina.indymedia.org/uploads/2009/09/politicos_corruptos_172745.jpg"/>
          <p:cNvPicPr>
            <a:picLocks noChangeAspect="1" noChangeArrowheads="1"/>
          </p:cNvPicPr>
          <p:nvPr/>
        </p:nvPicPr>
        <p:blipFill>
          <a:blip r:embed="rId3" cstate="print"/>
          <a:srcRect/>
          <a:stretch>
            <a:fillRect/>
          </a:stretch>
        </p:blipFill>
        <p:spPr bwMode="auto">
          <a:xfrm>
            <a:off x="5724128" y="2852936"/>
            <a:ext cx="2926804" cy="3127251"/>
          </a:xfrm>
          <a:prstGeom prst="rect">
            <a:avLst/>
          </a:prstGeom>
          <a:noFill/>
        </p:spPr>
      </p:pic>
      <p:sp>
        <p:nvSpPr>
          <p:cNvPr id="11" name="10 Rectángulo"/>
          <p:cNvSpPr/>
          <p:nvPr/>
        </p:nvSpPr>
        <p:spPr>
          <a:xfrm>
            <a:off x="539552" y="1340768"/>
            <a:ext cx="6696744" cy="1323439"/>
          </a:xfrm>
          <a:prstGeom prst="rect">
            <a:avLst/>
          </a:prstGeom>
        </p:spPr>
        <p:txBody>
          <a:bodyPr wrap="square">
            <a:spAutoFit/>
          </a:bodyPr>
          <a:lstStyle/>
          <a:p>
            <a:pPr lvl="0">
              <a:buFont typeface="Arial" pitchFamily="34" charset="0"/>
              <a:buChar char="•"/>
            </a:pPr>
            <a:r>
              <a:rPr lang="es-MX" sz="2000" dirty="0" smtClean="0">
                <a:solidFill>
                  <a:srgbClr val="000000"/>
                </a:solidFill>
                <a:latin typeface="Arial" pitchFamily="34" charset="0"/>
                <a:ea typeface="Times New Roman" pitchFamily="18" charset="0"/>
                <a:cs typeface="Arial" pitchFamily="34" charset="0"/>
              </a:rPr>
              <a:t>   Los políticos ocasionales, quienes somos todos, pues      en   algún momento participamos de las decisiones                  políticas, por ejemplo cuando emitimos nuestro voto para elegir a alguna autoridad.</a:t>
            </a:r>
          </a:p>
        </p:txBody>
      </p:sp>
    </p:spTree>
  </p:cSld>
  <p:clrMapOvr>
    <a:masterClrMapping/>
  </p:clrMapOvr>
  <p:transition>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cdn2.plantillas-powerpoint.com/wp-content/uploads/2009/08/326_examp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4788024" y="692696"/>
            <a:ext cx="3754760" cy="4525963"/>
          </a:xfrm>
        </p:spPr>
        <p:txBody>
          <a:bodyPr>
            <a:normAutofit lnSpcReduction="10000"/>
          </a:bodyPr>
          <a:lstStyle/>
          <a:p>
            <a:r>
              <a:rPr lang="es-MX" sz="2400" dirty="0" smtClean="0">
                <a:latin typeface="Arial" pitchFamily="34" charset="0"/>
                <a:cs typeface="Arial" pitchFamily="34" charset="0"/>
              </a:rPr>
              <a:t>Para el autor el enfrentamiento de partidos políticos por una mayor atribución de cargos en torno al séquito de un candidato triunfador cobra mayor relevancia que llega incluso a deslealtades por obtener el cargo federal, para obtener el </a:t>
            </a:r>
            <a:r>
              <a:rPr lang="es-MX" sz="2400" i="1" dirty="0" smtClean="0">
                <a:latin typeface="Arial" pitchFamily="34" charset="0"/>
                <a:cs typeface="Arial" pitchFamily="34" charset="0"/>
              </a:rPr>
              <a:t>vivir de la política</a:t>
            </a:r>
            <a:r>
              <a:rPr lang="es-MX" sz="2400" dirty="0" smtClean="0">
                <a:latin typeface="Arial" pitchFamily="34" charset="0"/>
                <a:cs typeface="Arial" pitchFamily="34" charset="0"/>
              </a:rPr>
              <a:t>.</a:t>
            </a:r>
          </a:p>
          <a:p>
            <a:endParaRPr lang="es-CO" dirty="0"/>
          </a:p>
        </p:txBody>
      </p:sp>
      <p:pic>
        <p:nvPicPr>
          <p:cNvPr id="27650" name="Picture 2" descr="https://encrypted-tbn0.gstatic.com/images?q=tbn:ANd9GcSmL2cEw7QDIVo_4Y09A2mpFHRsIE-DqQ6Y_GeIT7b0nSBgeCuS"/>
          <p:cNvPicPr>
            <a:picLocks noChangeAspect="1" noChangeArrowheads="1"/>
          </p:cNvPicPr>
          <p:nvPr/>
        </p:nvPicPr>
        <p:blipFill>
          <a:blip r:embed="rId3" cstate="print"/>
          <a:srcRect/>
          <a:stretch>
            <a:fillRect/>
          </a:stretch>
        </p:blipFill>
        <p:spPr bwMode="auto">
          <a:xfrm>
            <a:off x="827584" y="764704"/>
            <a:ext cx="3672408" cy="2520280"/>
          </a:xfrm>
          <a:prstGeom prst="rect">
            <a:avLst/>
          </a:prstGeom>
          <a:noFill/>
        </p:spPr>
      </p:pic>
      <p:sp>
        <p:nvSpPr>
          <p:cNvPr id="5" name="4 Rectángulo"/>
          <p:cNvSpPr/>
          <p:nvPr/>
        </p:nvSpPr>
        <p:spPr>
          <a:xfrm>
            <a:off x="467544" y="3573016"/>
            <a:ext cx="4572000" cy="2554545"/>
          </a:xfrm>
          <a:prstGeom prst="rect">
            <a:avLst/>
          </a:prstGeom>
        </p:spPr>
        <p:txBody>
          <a:bodyPr wrap="square">
            <a:spAutoFit/>
          </a:bodyPr>
          <a:lstStyle/>
          <a:p>
            <a:r>
              <a:rPr lang="es-MX" sz="2000" dirty="0" smtClean="0">
                <a:latin typeface="Arial" pitchFamily="34" charset="0"/>
                <a:cs typeface="Arial" pitchFamily="34" charset="0"/>
              </a:rPr>
              <a:t>Estos enfrentamientos revelan las principales debilidades de los políticos. De acuerdo con Weber, podemos enlistar la vanidad, ausencia de objetivos y falta de responsabilidad, como aquellos pecados o enemigos mortales que acaban con una trayectoria o rumbo político.</a:t>
            </a:r>
          </a:p>
        </p:txBody>
      </p:sp>
    </p:spTree>
  </p:cSld>
  <p:clrMapOvr>
    <a:masterClrMapping/>
  </p:clrMapOvr>
  <p:transition>
    <p:newsflash/>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902</Words>
  <Application>Microsoft Office PowerPoint</Application>
  <PresentationFormat>Presentación en pantalla (4:3)</PresentationFormat>
  <Paragraphs>73</Paragraphs>
  <Slides>20</Slides>
  <Notes>3</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Maximilian Carl Emil Weber (MAX WEBER)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¿La Burocracia es un tipo de Gobierno???</vt:lpstr>
      <vt:lpstr>LA CIENCIA COMO VOCACIÓN</vt:lpstr>
      <vt:lpstr>LA CIENCIA COMO VOCACIÓN</vt:lpstr>
      <vt:lpstr>CIENCIA COMO PROFESIÓN</vt:lpstr>
      <vt:lpstr>CIENCIA </vt:lpstr>
      <vt:lpstr>REFLEXIÓN:</vt:lpstr>
      <vt:lpstr>MARIO BUNGE </vt:lpstr>
      <vt:lpstr>Diapositiva 20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58</cp:revision>
  <dcterms:created xsi:type="dcterms:W3CDTF">2014-10-20T03:41:17Z</dcterms:created>
  <dcterms:modified xsi:type="dcterms:W3CDTF">2014-10-21T16:39:21Z</dcterms:modified>
</cp:coreProperties>
</file>