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3" r:id="rId2"/>
    <p:sldId id="277" r:id="rId3"/>
    <p:sldId id="267" r:id="rId4"/>
    <p:sldId id="268" r:id="rId5"/>
    <p:sldId id="269" r:id="rId6"/>
    <p:sldId id="270" r:id="rId7"/>
    <p:sldId id="275" r:id="rId8"/>
    <p:sldId id="261" r:id="rId9"/>
    <p:sldId id="262" r:id="rId10"/>
    <p:sldId id="263" r:id="rId11"/>
    <p:sldId id="264" r:id="rId12"/>
    <p:sldId id="265" r:id="rId13"/>
    <p:sldId id="274" r:id="rId14"/>
    <p:sldId id="256" r:id="rId15"/>
    <p:sldId id="257" r:id="rId16"/>
    <p:sldId id="258" r:id="rId17"/>
    <p:sldId id="259" r:id="rId18"/>
    <p:sldId id="266" r:id="rId19"/>
    <p:sldId id="276" r:id="rId20"/>
    <p:sldId id="272" r:id="rId2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17" name="16 Marcador de pie de página"/>
          <p:cNvSpPr>
            <a:spLocks noGrp="1"/>
          </p:cNvSpPr>
          <p:nvPr>
            <p:ph type="ftr" sz="quarter" idx="11"/>
          </p:nvPr>
        </p:nvSpPr>
        <p:spPr/>
        <p:txBody>
          <a:bodyPr/>
          <a:lstStyle/>
          <a:p>
            <a:endParaRPr lang="es-CO"/>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E082D34E-71B5-4DFA-8A61-0B655F915778}" type="slidenum">
              <a:rPr lang="es-CO" smtClean="0"/>
              <a:t>‹Nº›</a:t>
            </a:fld>
            <a:endParaRPr lang="es-CO"/>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082D34E-71B5-4DFA-8A61-0B655F915778}"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082D34E-71B5-4DFA-8A61-0B655F915778}"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082D34E-71B5-4DFA-8A61-0B655F915778}" type="slidenum">
              <a:rPr lang="es-CO" smtClean="0"/>
              <a:t>‹Nº›</a:t>
            </a:fld>
            <a:endParaRPr lang="es-CO"/>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5" name="4 Marcador de pie de página"/>
          <p:cNvSpPr>
            <a:spLocks noGrp="1"/>
          </p:cNvSpPr>
          <p:nvPr>
            <p:ph type="ftr" sz="quarter" idx="11"/>
          </p:nvPr>
        </p:nvSpPr>
        <p:spPr>
          <a:xfrm>
            <a:off x="800100" y="6172200"/>
            <a:ext cx="4000500" cy="457200"/>
          </a:xfrm>
        </p:spPr>
        <p:txBody>
          <a:bodyPr/>
          <a:lstStyle/>
          <a:p>
            <a:endParaRPr lang="es-CO"/>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E082D34E-71B5-4DFA-8A61-0B655F915778}"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082D34E-71B5-4DFA-8A61-0B655F915778}" type="slidenum">
              <a:rPr lang="es-CO" smtClean="0"/>
              <a:t>‹Nº›</a:t>
            </a:fld>
            <a:endParaRPr lang="es-CO"/>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082D34E-71B5-4DFA-8A61-0B655F915778}" type="slidenum">
              <a:rPr lang="es-CO" smtClean="0"/>
              <a:t>‹Nº›</a:t>
            </a:fld>
            <a:endParaRPr lang="es-CO"/>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082D34E-71B5-4DFA-8A61-0B655F915778}"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082D34E-71B5-4DFA-8A61-0B655F915778}"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082D34E-71B5-4DFA-8A61-0B655F915778}" type="slidenum">
              <a:rPr lang="es-CO" smtClean="0"/>
              <a:t>‹Nº›</a:t>
            </a:fld>
            <a:endParaRPr lang="es-CO"/>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E9498DF-1181-4BBB-A3F3-D51D39C666D4}" type="datetimeFigureOut">
              <a:rPr lang="es-CO" smtClean="0"/>
              <a:t>23/09/2014</a:t>
            </a:fld>
            <a:endParaRPr lang="es-CO"/>
          </a:p>
        </p:txBody>
      </p:sp>
      <p:sp>
        <p:nvSpPr>
          <p:cNvPr id="6" name="5 Marcador de pie de página"/>
          <p:cNvSpPr>
            <a:spLocks noGrp="1"/>
          </p:cNvSpPr>
          <p:nvPr>
            <p:ph type="ftr" sz="quarter" idx="11"/>
          </p:nvPr>
        </p:nvSpPr>
        <p:spPr>
          <a:xfrm>
            <a:off x="914400" y="6172200"/>
            <a:ext cx="3886200" cy="457200"/>
          </a:xfrm>
        </p:spPr>
        <p:txBody>
          <a:bodyPr/>
          <a:lstStyle/>
          <a:p>
            <a:endParaRPr lang="es-CO"/>
          </a:p>
        </p:txBody>
      </p:sp>
      <p:sp>
        <p:nvSpPr>
          <p:cNvPr id="7" name="6 Marcador de número de diapositiva"/>
          <p:cNvSpPr>
            <a:spLocks noGrp="1"/>
          </p:cNvSpPr>
          <p:nvPr>
            <p:ph type="sldNum" sz="quarter" idx="12"/>
          </p:nvPr>
        </p:nvSpPr>
        <p:spPr>
          <a:xfrm>
            <a:off x="146304" y="6208776"/>
            <a:ext cx="457200" cy="457200"/>
          </a:xfrm>
        </p:spPr>
        <p:txBody>
          <a:bodyPr/>
          <a:lstStyle/>
          <a:p>
            <a:fld id="{E082D34E-71B5-4DFA-8A61-0B655F915778}" type="slidenum">
              <a:rPr lang="es-CO" smtClean="0"/>
              <a:t>‹Nº›</a:t>
            </a:fld>
            <a:endParaRPr lang="es-CO"/>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E9498DF-1181-4BBB-A3F3-D51D39C666D4}" type="datetimeFigureOut">
              <a:rPr lang="es-CO" smtClean="0"/>
              <a:t>23/09/2014</a:t>
            </a:fld>
            <a:endParaRPr lang="es-CO"/>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CO"/>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082D34E-71B5-4DFA-8A61-0B655F915778}"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5076056" y="4725144"/>
            <a:ext cx="3312368" cy="1944216"/>
          </a:xfrm>
        </p:spPr>
        <p:txBody>
          <a:bodyPr>
            <a:noAutofit/>
          </a:bodyPr>
          <a:lstStyle/>
          <a:p>
            <a:pPr algn="r"/>
            <a:r>
              <a:rPr lang="es-CO" sz="3200" b="1" i="1" dirty="0" smtClean="0">
                <a:solidFill>
                  <a:schemeClr val="tx1"/>
                </a:solidFill>
                <a:latin typeface="Imprint MT Shadow" pitchFamily="82" charset="0"/>
              </a:rPr>
              <a:t>Ximena Briñez</a:t>
            </a:r>
          </a:p>
          <a:p>
            <a:pPr algn="r"/>
            <a:r>
              <a:rPr lang="es-CO" sz="3200" b="1" i="1" dirty="0" smtClean="0">
                <a:solidFill>
                  <a:schemeClr val="tx1"/>
                </a:solidFill>
                <a:latin typeface="Imprint MT Shadow" pitchFamily="82" charset="0"/>
              </a:rPr>
              <a:t>Laura Manzano</a:t>
            </a:r>
          </a:p>
          <a:p>
            <a:pPr algn="r"/>
            <a:r>
              <a:rPr lang="es-CO" sz="3200" b="1" i="1" dirty="0" smtClean="0">
                <a:solidFill>
                  <a:schemeClr val="tx1"/>
                </a:solidFill>
                <a:latin typeface="Imprint MT Shadow" pitchFamily="82" charset="0"/>
              </a:rPr>
              <a:t>Lorena Tulcan</a:t>
            </a:r>
          </a:p>
        </p:txBody>
      </p:sp>
      <p:sp>
        <p:nvSpPr>
          <p:cNvPr id="3" name="2 Título"/>
          <p:cNvSpPr>
            <a:spLocks noGrp="1"/>
          </p:cNvSpPr>
          <p:nvPr>
            <p:ph type="ctrTitle"/>
          </p:nvPr>
        </p:nvSpPr>
        <p:spPr/>
        <p:txBody>
          <a:bodyPr>
            <a:noAutofit/>
          </a:bodyPr>
          <a:lstStyle/>
          <a:p>
            <a:r>
              <a:rPr lang="es-CO" sz="5400" b="1" i="1" dirty="0" smtClean="0">
                <a:solidFill>
                  <a:schemeClr val="tx1"/>
                </a:solidFill>
                <a:latin typeface="Imprint MT Shadow" pitchFamily="82" charset="0"/>
              </a:rPr>
              <a:t>Manuscritos económico – filosóficos de 1844.</a:t>
            </a:r>
            <a:endParaRPr lang="es-CO" sz="5400" b="1" i="1" dirty="0">
              <a:solidFill>
                <a:schemeClr val="tx1"/>
              </a:solidFill>
              <a:latin typeface="Imprint MT Shadow" pitchFamily="82" charset="0"/>
            </a:endParaRPr>
          </a:p>
        </p:txBody>
      </p:sp>
      <p:sp>
        <p:nvSpPr>
          <p:cNvPr id="4" name="3 CuadroTexto"/>
          <p:cNvSpPr txBox="1"/>
          <p:nvPr/>
        </p:nvSpPr>
        <p:spPr>
          <a:xfrm>
            <a:off x="1835696" y="3192135"/>
            <a:ext cx="5544616" cy="923330"/>
          </a:xfrm>
          <a:prstGeom prst="rect">
            <a:avLst/>
          </a:prstGeom>
          <a:noFill/>
        </p:spPr>
        <p:txBody>
          <a:bodyPr wrap="square" rtlCol="0">
            <a:spAutoFit/>
          </a:bodyPr>
          <a:lstStyle/>
          <a:p>
            <a:pPr algn="ctr"/>
            <a:r>
              <a:rPr lang="es-CO" sz="5400" b="1" i="1" dirty="0" smtClean="0">
                <a:latin typeface="Imprint MT Shadow" pitchFamily="82" charset="0"/>
              </a:rPr>
              <a:t>KARL MARX</a:t>
            </a:r>
            <a:endParaRPr lang="es-CO" sz="5400" b="1" i="1" dirty="0">
              <a:latin typeface="Imprint MT Shadow" pitchFamily="82" charset="0"/>
            </a:endParaRPr>
          </a:p>
        </p:txBody>
      </p:sp>
    </p:spTree>
    <p:extLst>
      <p:ext uri="{BB962C8B-B14F-4D97-AF65-F5344CB8AC3E}">
        <p14:creationId xmlns:p14="http://schemas.microsoft.com/office/powerpoint/2010/main" val="2895654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39552" y="2060848"/>
            <a:ext cx="8136904" cy="4320480"/>
          </a:xfrm>
        </p:spPr>
        <p:txBody>
          <a:bodyPr/>
          <a:lstStyle/>
          <a:p>
            <a:pPr marL="0" indent="0" algn="just">
              <a:buNone/>
            </a:pPr>
            <a:r>
              <a:rPr lang="es-CO" sz="2800" dirty="0"/>
              <a:t>En tanto a lo que se refiere al comunismo Marx opina que: </a:t>
            </a:r>
            <a:endParaRPr lang="es-CO" sz="2800" dirty="0" smtClean="0"/>
          </a:p>
          <a:p>
            <a:pPr marL="0" indent="0" algn="just">
              <a:buNone/>
            </a:pPr>
            <a:endParaRPr lang="es-CO" sz="2800" dirty="0"/>
          </a:p>
          <a:p>
            <a:pPr marL="0" indent="0" algn="just">
              <a:buNone/>
            </a:pPr>
            <a:r>
              <a:rPr lang="es-CO" sz="3200" i="1" dirty="0">
                <a:latin typeface="Browallia New" pitchFamily="34" charset="-34"/>
                <a:cs typeface="Browallia New" pitchFamily="34" charset="-34"/>
              </a:rPr>
              <a:t>«El comunismo es la expresión positiva de la abolición de la propiedad privada y, en primer lugar de la propiedad privada universal; es la superación de la propiedad privada. Y no es un momento de superación externo a ella sino que deviene de su contradicción interna: capital versus trabajo»</a:t>
            </a:r>
          </a:p>
          <a:p>
            <a:endParaRPr lang="es-CO" dirty="0"/>
          </a:p>
          <a:p>
            <a:endParaRPr lang="es-CO" dirty="0"/>
          </a:p>
        </p:txBody>
      </p:sp>
    </p:spTree>
    <p:extLst>
      <p:ext uri="{BB962C8B-B14F-4D97-AF65-F5344CB8AC3E}">
        <p14:creationId xmlns:p14="http://schemas.microsoft.com/office/powerpoint/2010/main" val="4014506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755576" y="620688"/>
            <a:ext cx="7992888" cy="5760640"/>
          </a:xfrm>
        </p:spPr>
        <p:txBody>
          <a:bodyPr>
            <a:noAutofit/>
          </a:bodyPr>
          <a:lstStyle/>
          <a:p>
            <a:pPr marL="0" indent="0" algn="ctr">
              <a:lnSpc>
                <a:spcPct val="120000"/>
              </a:lnSpc>
              <a:buNone/>
            </a:pPr>
            <a:r>
              <a:rPr lang="es-CO" sz="2500" i="1" dirty="0">
                <a:latin typeface="Browallia New" pitchFamily="34" charset="-34"/>
                <a:cs typeface="Browallia New" pitchFamily="34" charset="-34"/>
              </a:rPr>
              <a:t>Según </a:t>
            </a:r>
            <a:r>
              <a:rPr lang="es-CO" sz="2500" b="1" i="1" dirty="0">
                <a:latin typeface="Browallia New" pitchFamily="34" charset="-34"/>
                <a:cs typeface="Browallia New" pitchFamily="34" charset="-34"/>
              </a:rPr>
              <a:t>Marx</a:t>
            </a:r>
            <a:r>
              <a:rPr lang="es-CO" sz="2500" i="1" dirty="0">
                <a:latin typeface="Browallia New" pitchFamily="34" charset="-34"/>
                <a:cs typeface="Browallia New" pitchFamily="34" charset="-34"/>
              </a:rPr>
              <a:t>,  “[...] el dinero, en cuanto posee la propiedad de comprarlo todo, en cuanto posee la propiedad de apropiarse todos los objetos es, pues, el objeto por excelencia” (Marx, 1975). Esta afirmación tiene varios aspectos:</a:t>
            </a:r>
          </a:p>
          <a:p>
            <a:pPr marL="0" indent="0" algn="ctr">
              <a:buNone/>
            </a:pPr>
            <a:endParaRPr lang="es-CO" sz="2500" i="1" dirty="0">
              <a:latin typeface="Browallia New" pitchFamily="34" charset="-34"/>
              <a:cs typeface="Browallia New" pitchFamily="34" charset="-34"/>
            </a:endParaRPr>
          </a:p>
          <a:p>
            <a:pPr marL="0" indent="0" algn="ctr">
              <a:buNone/>
            </a:pPr>
            <a:r>
              <a:rPr lang="es-CO" sz="2500" i="1" dirty="0">
                <a:latin typeface="Browallia New" pitchFamily="34" charset="-34"/>
                <a:cs typeface="Browallia New" pitchFamily="34" charset="-34"/>
              </a:rPr>
              <a:t>-El dinero en cuanto posee la propiedad de apropiarse de todos los objetos, es la categoría por excelencia de la Economía Política. Las economías capitalistas son economías de intercambio, de intercambio de mercancías, y el dinero es el mediador universal. </a:t>
            </a:r>
          </a:p>
          <a:p>
            <a:pPr marL="0" indent="0" algn="ctr">
              <a:buNone/>
            </a:pPr>
            <a:endParaRPr lang="es-CO" sz="2500" i="1" dirty="0">
              <a:latin typeface="Browallia New" pitchFamily="34" charset="-34"/>
              <a:cs typeface="Browallia New" pitchFamily="34" charset="-34"/>
            </a:endParaRPr>
          </a:p>
          <a:p>
            <a:pPr marL="0" indent="0" algn="ctr">
              <a:buNone/>
            </a:pPr>
            <a:r>
              <a:rPr lang="es-CO" sz="2500" i="1" dirty="0">
                <a:latin typeface="Browallia New" pitchFamily="34" charset="-34"/>
                <a:cs typeface="Browallia New" pitchFamily="34" charset="-34"/>
              </a:rPr>
              <a:t>-Las economías capitalistas son economías monetarias, si el dinero posee la propiedad de comprarlo todo, y siendo consecuentes con el concepto de trabajo alienado del primer Manuscrito, el dinero no es más que la alienación general y abstracta del capitalismo en su conjunto. </a:t>
            </a:r>
            <a:endParaRPr lang="es-CO" sz="2500" dirty="0"/>
          </a:p>
        </p:txBody>
      </p:sp>
    </p:spTree>
    <p:extLst>
      <p:ext uri="{BB962C8B-B14F-4D97-AF65-F5344CB8AC3E}">
        <p14:creationId xmlns:p14="http://schemas.microsoft.com/office/powerpoint/2010/main" val="2272410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CO" b="1" dirty="0">
                <a:solidFill>
                  <a:schemeClr val="tx1"/>
                </a:solidFill>
              </a:rPr>
              <a:t>Karl Marx y Friedrich Hegel…</a:t>
            </a:r>
          </a:p>
        </p:txBody>
      </p:sp>
      <p:sp>
        <p:nvSpPr>
          <p:cNvPr id="3" name="2 Marcador de contenido"/>
          <p:cNvSpPr>
            <a:spLocks noGrp="1"/>
          </p:cNvSpPr>
          <p:nvPr>
            <p:ph sz="quarter" idx="1"/>
          </p:nvPr>
        </p:nvSpPr>
        <p:spPr>
          <a:xfrm>
            <a:off x="914400" y="2060848"/>
            <a:ext cx="7772400" cy="3958952"/>
          </a:xfrm>
        </p:spPr>
        <p:txBody>
          <a:bodyPr>
            <a:noAutofit/>
          </a:bodyPr>
          <a:lstStyle/>
          <a:p>
            <a:pPr algn="just"/>
            <a:r>
              <a:rPr lang="es-ES" sz="2800" i="1" dirty="0">
                <a:latin typeface="Browallia New" pitchFamily="34" charset="-34"/>
                <a:cs typeface="Browallia New" pitchFamily="34" charset="-34"/>
              </a:rPr>
              <a:t>Marx mismo reconoció siempre su deuda intelectual con el famoso filósofo que había dominado el pensamiento alemán las primeras tres décadas del siglo XIX, de quien tomó no sólo su dialéctica sino también una visión de la historia como un proceso dividido que progresivamente lleva hacia un estado de plenitud humana. </a:t>
            </a:r>
          </a:p>
          <a:p>
            <a:pPr algn="just"/>
            <a:r>
              <a:rPr lang="es-CO" sz="2800" i="1" dirty="0">
                <a:latin typeface="Browallia New" pitchFamily="34" charset="-34"/>
                <a:cs typeface="Browallia New" pitchFamily="34" charset="-34"/>
              </a:rPr>
              <a:t>Al concepto de alienación, heredada de Hegel y Feuerbach, Marx le da una nueva interpretación calificándola como un proceso de inversión de sujeto y predicado y distinguiendo tres clases fundamentales: La alienación religiosa, la alienación sociopolítica y la alienación económica. </a:t>
            </a:r>
          </a:p>
          <a:p>
            <a:endParaRPr lang="es-CO" sz="2800" dirty="0"/>
          </a:p>
        </p:txBody>
      </p:sp>
    </p:spTree>
    <p:extLst>
      <p:ext uri="{BB962C8B-B14F-4D97-AF65-F5344CB8AC3E}">
        <p14:creationId xmlns:p14="http://schemas.microsoft.com/office/powerpoint/2010/main" val="2796559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184" y="1052736"/>
            <a:ext cx="9139816" cy="4575926"/>
          </a:xfrm>
        </p:spPr>
      </p:pic>
    </p:spTree>
    <p:extLst>
      <p:ext uri="{BB962C8B-B14F-4D97-AF65-F5344CB8AC3E}">
        <p14:creationId xmlns:p14="http://schemas.microsoft.com/office/powerpoint/2010/main" val="4106072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3501008"/>
            <a:ext cx="7416824" cy="2964904"/>
          </a:xfrm>
        </p:spPr>
        <p:txBody>
          <a:bodyPr/>
          <a:lstStyle/>
          <a:p>
            <a:r>
              <a:rPr lang="es-CO" b="1" dirty="0" smtClean="0">
                <a:solidFill>
                  <a:schemeClr val="tx1"/>
                </a:solidFill>
                <a:latin typeface="Imprint MT Shadow" pitchFamily="82" charset="0"/>
              </a:rPr>
              <a:t>Karl Marx (1844) menciona que: ‘‘Todo hombre especula con crear a otro una </a:t>
            </a:r>
            <a:r>
              <a:rPr lang="es-CO" b="1" i="1" dirty="0" smtClean="0">
                <a:solidFill>
                  <a:schemeClr val="tx1"/>
                </a:solidFill>
                <a:latin typeface="Imprint MT Shadow" pitchFamily="82" charset="0"/>
              </a:rPr>
              <a:t>nueva</a:t>
            </a:r>
            <a:r>
              <a:rPr lang="es-CO" b="1" dirty="0" smtClean="0">
                <a:solidFill>
                  <a:schemeClr val="tx1"/>
                </a:solidFill>
                <a:latin typeface="Imprint MT Shadow" pitchFamily="82" charset="0"/>
              </a:rPr>
              <a:t> necesidad para obligarle a un nuevo sacrificio, para colocarlo en una nueva relación de dependencia e inducirle a un nuevo modo de </a:t>
            </a:r>
            <a:r>
              <a:rPr lang="es-CO" b="1" i="1" dirty="0" smtClean="0">
                <a:solidFill>
                  <a:schemeClr val="tx1"/>
                </a:solidFill>
                <a:latin typeface="Imprint MT Shadow" pitchFamily="82" charset="0"/>
              </a:rPr>
              <a:t>disfrute</a:t>
            </a:r>
            <a:r>
              <a:rPr lang="es-CO" b="1" dirty="0" smtClean="0">
                <a:solidFill>
                  <a:schemeClr val="tx1"/>
                </a:solidFill>
                <a:latin typeface="Imprint MT Shadow" pitchFamily="82" charset="0"/>
              </a:rPr>
              <a:t> y, por ende, de ruina económica’’  (p.131)</a:t>
            </a:r>
          </a:p>
        </p:txBody>
      </p:sp>
      <p:sp>
        <p:nvSpPr>
          <p:cNvPr id="2" name="1 Título"/>
          <p:cNvSpPr>
            <a:spLocks noGrp="1"/>
          </p:cNvSpPr>
          <p:nvPr>
            <p:ph type="ctrTitle"/>
          </p:nvPr>
        </p:nvSpPr>
        <p:spPr/>
        <p:txBody>
          <a:bodyPr>
            <a:noAutofit/>
          </a:bodyPr>
          <a:lstStyle/>
          <a:p>
            <a:r>
              <a:rPr lang="es-CO" sz="4400" b="1" i="1" dirty="0" smtClean="0">
                <a:solidFill>
                  <a:schemeClr val="tx1"/>
                </a:solidFill>
                <a:latin typeface="Imprint MT Shadow" pitchFamily="82" charset="0"/>
              </a:rPr>
              <a:t>Necesidad producción y división del trabajo </a:t>
            </a:r>
            <a:endParaRPr lang="es-CO" sz="4400" b="1" i="1" dirty="0">
              <a:solidFill>
                <a:schemeClr val="tx1"/>
              </a:solidFill>
              <a:latin typeface="Imprint MT Shadow" pitchFamily="82" charset="0"/>
            </a:endParaRPr>
          </a:p>
        </p:txBody>
      </p:sp>
    </p:spTree>
    <p:extLst>
      <p:ext uri="{BB962C8B-B14F-4D97-AF65-F5344CB8AC3E}">
        <p14:creationId xmlns:p14="http://schemas.microsoft.com/office/powerpoint/2010/main" val="2471870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 </a:t>
            </a:r>
            <a:endParaRPr lang="es-CO" dirty="0"/>
          </a:p>
        </p:txBody>
      </p:sp>
      <p:sp>
        <p:nvSpPr>
          <p:cNvPr id="3" name="2 Marcador de contenido"/>
          <p:cNvSpPr>
            <a:spLocks noGrp="1"/>
          </p:cNvSpPr>
          <p:nvPr>
            <p:ph sz="quarter" idx="1"/>
          </p:nvPr>
        </p:nvSpPr>
        <p:spPr/>
        <p:txBody>
          <a:bodyPr>
            <a:normAutofit/>
          </a:bodyPr>
          <a:lstStyle/>
          <a:p>
            <a:pPr marL="0" indent="0">
              <a:buNone/>
            </a:pPr>
            <a:r>
              <a:rPr lang="es-CO" sz="2800" i="1" dirty="0" smtClean="0">
                <a:latin typeface="Browallia New" pitchFamily="34" charset="-34"/>
                <a:cs typeface="Browallia New" pitchFamily="34" charset="-34"/>
              </a:rPr>
              <a:t>Marx (1844) dice que ‘‘La necesidad del dinero es, por tanto, la verdadera necesidad producida por la Economía política y la única necesidad que ésta produce’’ (p.131)</a:t>
            </a:r>
          </a:p>
          <a:p>
            <a:pPr marL="0" indent="0">
              <a:buNone/>
            </a:pPr>
            <a:r>
              <a:rPr lang="es-CO" sz="2800" i="1" dirty="0" smtClean="0">
                <a:latin typeface="Browallia New" pitchFamily="34" charset="-34"/>
                <a:cs typeface="Browallia New" pitchFamily="34" charset="-34"/>
              </a:rPr>
              <a:t>Marx (1844)‘‘No es ya sólo que el hombre no tenga necesidades humanas, sino que dejan de existir para él hasta las necesidades animales’’ (p.133)</a:t>
            </a:r>
          </a:p>
          <a:p>
            <a:pPr marL="0" indent="0">
              <a:buNone/>
            </a:pPr>
            <a:r>
              <a:rPr lang="es-CO" sz="2800" i="1" dirty="0" smtClean="0">
                <a:latin typeface="Browallia New" pitchFamily="34" charset="-34"/>
                <a:cs typeface="Browallia New" pitchFamily="34" charset="-34"/>
              </a:rPr>
              <a:t>‘‘El obrero sólo tiene derecho a disponer de lo necesario para querer vivir y sólo tiene derecho a querer vivir para tener’’ Marx (1844) (p.135)</a:t>
            </a:r>
          </a:p>
          <a:p>
            <a:pPr marL="0" indent="0">
              <a:buNone/>
            </a:pPr>
            <a:endParaRPr lang="es-CO" sz="2800" i="1" dirty="0" smtClean="0">
              <a:latin typeface="Browallia New" pitchFamily="34" charset="-34"/>
              <a:cs typeface="Browallia New" pitchFamily="34" charset="-34"/>
            </a:endParaRPr>
          </a:p>
          <a:p>
            <a:pPr marL="0" indent="0">
              <a:buNone/>
            </a:pPr>
            <a:endParaRPr lang="es-CO" sz="2800" i="1" dirty="0">
              <a:latin typeface="Browallia New" pitchFamily="34" charset="-34"/>
              <a:cs typeface="Browallia New" pitchFamily="34" charset="-34"/>
            </a:endParaRPr>
          </a:p>
        </p:txBody>
      </p:sp>
    </p:spTree>
    <p:extLst>
      <p:ext uri="{BB962C8B-B14F-4D97-AF65-F5344CB8AC3E}">
        <p14:creationId xmlns:p14="http://schemas.microsoft.com/office/powerpoint/2010/main" val="263376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764704"/>
            <a:ext cx="7772400" cy="5255096"/>
          </a:xfrm>
        </p:spPr>
        <p:txBody>
          <a:bodyPr>
            <a:noAutofit/>
          </a:bodyPr>
          <a:lstStyle/>
          <a:p>
            <a:pPr marL="0" indent="0">
              <a:buNone/>
            </a:pPr>
            <a:r>
              <a:rPr lang="es-CO" sz="2800" i="1" dirty="0" smtClean="0">
                <a:latin typeface="Browallia New" pitchFamily="34" charset="-34"/>
                <a:cs typeface="Browallia New" pitchFamily="34" charset="-34"/>
              </a:rPr>
              <a:t>Para Marx, el economista establece de diferentes maneras la unidad de trabajo y capital:</a:t>
            </a:r>
          </a:p>
          <a:p>
            <a:r>
              <a:rPr lang="es-CO" sz="2800" i="1" dirty="0" smtClean="0">
                <a:latin typeface="Browallia New" pitchFamily="34" charset="-34"/>
                <a:cs typeface="Browallia New" pitchFamily="34" charset="-34"/>
              </a:rPr>
              <a:t>1)Capital definido como trabajo acumulado </a:t>
            </a:r>
          </a:p>
          <a:p>
            <a:r>
              <a:rPr lang="es-CO" sz="2800" i="1" dirty="0" smtClean="0">
                <a:latin typeface="Browallia New" pitchFamily="34" charset="-34"/>
                <a:cs typeface="Browallia New" pitchFamily="34" charset="-34"/>
              </a:rPr>
              <a:t>2)determinación del capital dentro de la producción</a:t>
            </a:r>
          </a:p>
          <a:p>
            <a:r>
              <a:rPr lang="es-CO" sz="2800" i="1" dirty="0" smtClean="0">
                <a:latin typeface="Browallia New" pitchFamily="34" charset="-34"/>
                <a:cs typeface="Browallia New" pitchFamily="34" charset="-34"/>
              </a:rPr>
              <a:t>3)El obrero definido como capital </a:t>
            </a:r>
          </a:p>
          <a:p>
            <a:r>
              <a:rPr lang="es-CO" sz="2800" i="1" dirty="0" smtClean="0">
                <a:latin typeface="Browallia New" pitchFamily="34" charset="-34"/>
                <a:cs typeface="Browallia New" pitchFamily="34" charset="-34"/>
              </a:rPr>
              <a:t>4)Salario como costo del capital</a:t>
            </a:r>
          </a:p>
          <a:p>
            <a:r>
              <a:rPr lang="es-CO" sz="2800" i="1" dirty="0" smtClean="0">
                <a:latin typeface="Browallia New" pitchFamily="34" charset="-34"/>
                <a:cs typeface="Browallia New" pitchFamily="34" charset="-34"/>
              </a:rPr>
              <a:t>5)para el obrero el trabajo es la reproducción del capital de su vida</a:t>
            </a:r>
          </a:p>
          <a:p>
            <a:r>
              <a:rPr lang="es-CO" sz="2800" i="1" dirty="0" smtClean="0">
                <a:latin typeface="Browallia New" pitchFamily="34" charset="-34"/>
                <a:cs typeface="Browallia New" pitchFamily="34" charset="-34"/>
              </a:rPr>
              <a:t>6)Para el capitalista, momento de la actividad de su capital</a:t>
            </a:r>
          </a:p>
          <a:p>
            <a:r>
              <a:rPr lang="es-CO" sz="2800" i="1" dirty="0" smtClean="0">
                <a:latin typeface="Browallia New" pitchFamily="34" charset="-34"/>
                <a:cs typeface="Browallia New" pitchFamily="34" charset="-34"/>
              </a:rPr>
              <a:t>7) ‘‘el economista parte del supuesto de la unidad originaria de ambos como la unidad de capital y obrero: es el estado paradisiaco primogénito’ Marx (1844) (p.138)</a:t>
            </a:r>
            <a:endParaRPr lang="es-CO" sz="2800" i="1" dirty="0">
              <a:latin typeface="Browallia New" pitchFamily="34" charset="-34"/>
              <a:cs typeface="Browallia New" pitchFamily="34" charset="-34"/>
            </a:endParaRPr>
          </a:p>
        </p:txBody>
      </p:sp>
    </p:spTree>
    <p:extLst>
      <p:ext uri="{BB962C8B-B14F-4D97-AF65-F5344CB8AC3E}">
        <p14:creationId xmlns:p14="http://schemas.microsoft.com/office/powerpoint/2010/main" val="3270481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980728"/>
            <a:ext cx="7772400" cy="5039072"/>
          </a:xfrm>
        </p:spPr>
        <p:txBody>
          <a:bodyPr>
            <a:normAutofit/>
          </a:bodyPr>
          <a:lstStyle/>
          <a:p>
            <a:pPr marL="0" indent="0">
              <a:buNone/>
            </a:pPr>
            <a:r>
              <a:rPr lang="es-CO" sz="3200" i="1" dirty="0" smtClean="0">
                <a:latin typeface="Browallia New" pitchFamily="34" charset="-34"/>
                <a:cs typeface="Browallia New" pitchFamily="34" charset="-34"/>
              </a:rPr>
              <a:t>Para Marx (1844)‘‘La división del trabajo es la expresión económica del carácter social del trabajo, dentro de la enajenación.’’ (P.144)</a:t>
            </a:r>
          </a:p>
          <a:p>
            <a:pPr marL="0" indent="0">
              <a:buNone/>
            </a:pPr>
            <a:endParaRPr lang="es-CO" sz="3200" i="1" dirty="0" smtClean="0">
              <a:latin typeface="Browallia New" pitchFamily="34" charset="-34"/>
              <a:cs typeface="Browallia New" pitchFamily="34" charset="-34"/>
            </a:endParaRPr>
          </a:p>
          <a:p>
            <a:pPr marL="0" indent="0">
              <a:buNone/>
            </a:pPr>
            <a:r>
              <a:rPr lang="es-CO" sz="3200" i="1" dirty="0" smtClean="0">
                <a:latin typeface="Browallia New" pitchFamily="34" charset="-34"/>
                <a:cs typeface="Browallia New" pitchFamily="34" charset="-34"/>
              </a:rPr>
              <a:t>Volviendo a el inicio de la historia sobre la división del trabajo, Marx(1844) menciona que ‘‘Si no fuese por la tendencia a negociar y cambiar, todos los hombres tendrían que haberse procurado por sí mismos lo necesario y útil para su vida.’’</a:t>
            </a:r>
          </a:p>
          <a:p>
            <a:pPr marL="0" indent="0">
              <a:buNone/>
            </a:pPr>
            <a:endParaRPr lang="es-CO" sz="3200" i="1" dirty="0" smtClean="0">
              <a:latin typeface="Browallia New" pitchFamily="34" charset="-34"/>
              <a:cs typeface="Browallia New" pitchFamily="34" charset="-34"/>
            </a:endParaRPr>
          </a:p>
        </p:txBody>
      </p:sp>
    </p:spTree>
    <p:extLst>
      <p:ext uri="{BB962C8B-B14F-4D97-AF65-F5344CB8AC3E}">
        <p14:creationId xmlns:p14="http://schemas.microsoft.com/office/powerpoint/2010/main" val="2950668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20688"/>
            <a:ext cx="7988424" cy="1143000"/>
          </a:xfrm>
        </p:spPr>
        <p:txBody>
          <a:bodyPr>
            <a:noAutofit/>
          </a:bodyPr>
          <a:lstStyle/>
          <a:p>
            <a:pPr algn="ctr"/>
            <a:r>
              <a:rPr lang="es-CO" b="1" dirty="0">
                <a:solidFill>
                  <a:schemeClr val="tx1"/>
                </a:solidFill>
                <a:latin typeface="Browallia New" pitchFamily="34" charset="-34"/>
                <a:cs typeface="Browallia New" pitchFamily="34" charset="-34"/>
              </a:rPr>
              <a:t>Factores que debemos tomar en consideración (según Marx</a:t>
            </a:r>
            <a:r>
              <a:rPr lang="es-CO" b="1" dirty="0" smtClean="0">
                <a:solidFill>
                  <a:schemeClr val="tx1"/>
                </a:solidFill>
                <a:latin typeface="Browallia New" pitchFamily="34" charset="-34"/>
                <a:cs typeface="Browallia New" pitchFamily="34" charset="-34"/>
              </a:rPr>
              <a:t>)</a:t>
            </a:r>
            <a:endParaRPr lang="es-CO" b="1" dirty="0">
              <a:solidFill>
                <a:schemeClr val="tx1"/>
              </a:solidFill>
              <a:latin typeface="Browallia New" pitchFamily="34" charset="-34"/>
              <a:cs typeface="Browallia New" pitchFamily="34" charset="-34"/>
            </a:endParaRPr>
          </a:p>
        </p:txBody>
      </p:sp>
      <p:sp>
        <p:nvSpPr>
          <p:cNvPr id="3" name="2 Marcador de contenido"/>
          <p:cNvSpPr>
            <a:spLocks noGrp="1"/>
          </p:cNvSpPr>
          <p:nvPr>
            <p:ph sz="quarter" idx="1"/>
          </p:nvPr>
        </p:nvSpPr>
        <p:spPr>
          <a:xfrm>
            <a:off x="899592" y="2204864"/>
            <a:ext cx="7772400" cy="3744416"/>
          </a:xfrm>
        </p:spPr>
        <p:txBody>
          <a:bodyPr>
            <a:normAutofit/>
          </a:bodyPr>
          <a:lstStyle/>
          <a:p>
            <a:r>
              <a:rPr lang="es-CO" sz="4000" i="1" dirty="0" smtClean="0">
                <a:latin typeface="Browallia New" pitchFamily="34" charset="-34"/>
                <a:cs typeface="Browallia New" pitchFamily="34" charset="-34"/>
              </a:rPr>
              <a:t>Tendencia </a:t>
            </a:r>
            <a:r>
              <a:rPr lang="es-CO" sz="4000" i="1" dirty="0">
                <a:latin typeface="Browallia New" pitchFamily="34" charset="-34"/>
                <a:cs typeface="Browallia New" pitchFamily="34" charset="-34"/>
              </a:rPr>
              <a:t>al </a:t>
            </a:r>
            <a:r>
              <a:rPr lang="es-CO" sz="4000" i="1" dirty="0" smtClean="0">
                <a:latin typeface="Browallia New" pitchFamily="34" charset="-34"/>
                <a:cs typeface="Browallia New" pitchFamily="34" charset="-34"/>
              </a:rPr>
              <a:t>cambio</a:t>
            </a:r>
          </a:p>
          <a:p>
            <a:r>
              <a:rPr lang="es-CO" sz="4000" i="1" dirty="0" smtClean="0">
                <a:latin typeface="Browallia New" pitchFamily="34" charset="-34"/>
                <a:cs typeface="Browallia New" pitchFamily="34" charset="-34"/>
              </a:rPr>
              <a:t>La importancia de la división del trabajo</a:t>
            </a:r>
          </a:p>
          <a:p>
            <a:r>
              <a:rPr lang="es-CO" sz="4000" i="1" dirty="0" smtClean="0">
                <a:latin typeface="Browallia New" pitchFamily="34" charset="-34"/>
                <a:cs typeface="Browallia New" pitchFamily="34" charset="-34"/>
              </a:rPr>
              <a:t>El trabajo humano</a:t>
            </a:r>
          </a:p>
          <a:p>
            <a:r>
              <a:rPr lang="es-CO" sz="4000" i="1" dirty="0" smtClean="0">
                <a:latin typeface="Browallia New" pitchFamily="34" charset="-34"/>
                <a:cs typeface="Browallia New" pitchFamily="34" charset="-34"/>
              </a:rPr>
              <a:t>Concentración del capital</a:t>
            </a:r>
            <a:endParaRPr lang="es-CO" sz="4000" i="1" dirty="0">
              <a:latin typeface="Browallia New" pitchFamily="34" charset="-34"/>
              <a:cs typeface="Browallia New" pitchFamily="34" charset="-34"/>
            </a:endParaRPr>
          </a:p>
          <a:p>
            <a:endParaRPr lang="es-CO" sz="3200" i="1" dirty="0">
              <a:latin typeface="Browallia New" pitchFamily="34" charset="-34"/>
              <a:cs typeface="Browallia New" pitchFamily="34" charset="-34"/>
            </a:endParaRPr>
          </a:p>
        </p:txBody>
      </p:sp>
    </p:spTree>
    <p:extLst>
      <p:ext uri="{BB962C8B-B14F-4D97-AF65-F5344CB8AC3E}">
        <p14:creationId xmlns:p14="http://schemas.microsoft.com/office/powerpoint/2010/main" val="11312423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63687" y="120072"/>
            <a:ext cx="5564417" cy="6621296"/>
          </a:xfrm>
        </p:spPr>
      </p:pic>
    </p:spTree>
    <p:extLst>
      <p:ext uri="{BB962C8B-B14F-4D97-AF65-F5344CB8AC3E}">
        <p14:creationId xmlns:p14="http://schemas.microsoft.com/office/powerpoint/2010/main" val="43158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pontelospantalones.files.wordpress.com/2012/01/karl_mar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24635"/>
            <a:ext cx="5110219" cy="688889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k41.kn3.net/taringa/1/0/9/9/0/0/13/bufonasesino/E41.jpg?56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74" y="1"/>
            <a:ext cx="5307754" cy="6864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770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620688"/>
            <a:ext cx="7772400" cy="1143000"/>
          </a:xfrm>
        </p:spPr>
        <p:txBody>
          <a:bodyPr>
            <a:noAutofit/>
          </a:bodyPr>
          <a:lstStyle/>
          <a:p>
            <a:pPr algn="ctr"/>
            <a:r>
              <a:rPr lang="es-CO" sz="7200" b="1" i="1" dirty="0" smtClean="0">
                <a:solidFill>
                  <a:schemeClr val="tx1"/>
                </a:solidFill>
                <a:latin typeface="Browallia New" pitchFamily="34" charset="-34"/>
                <a:cs typeface="Browallia New" pitchFamily="34" charset="-34"/>
              </a:rPr>
              <a:t>Bibliografía</a:t>
            </a:r>
            <a:endParaRPr lang="es-CO" sz="7200" b="1" i="1" dirty="0">
              <a:solidFill>
                <a:schemeClr val="tx1"/>
              </a:solidFill>
              <a:latin typeface="Browallia New" pitchFamily="34" charset="-34"/>
              <a:cs typeface="Browallia New" pitchFamily="34" charset="-34"/>
            </a:endParaRPr>
          </a:p>
        </p:txBody>
      </p:sp>
      <p:sp>
        <p:nvSpPr>
          <p:cNvPr id="3" name="2 Marcador de contenido"/>
          <p:cNvSpPr>
            <a:spLocks noGrp="1"/>
          </p:cNvSpPr>
          <p:nvPr>
            <p:ph sz="quarter" idx="1"/>
          </p:nvPr>
        </p:nvSpPr>
        <p:spPr>
          <a:xfrm>
            <a:off x="179512" y="2780928"/>
            <a:ext cx="8640960" cy="3742928"/>
          </a:xfrm>
        </p:spPr>
        <p:txBody>
          <a:bodyPr>
            <a:normAutofit/>
          </a:bodyPr>
          <a:lstStyle/>
          <a:p>
            <a:r>
              <a:rPr lang="es-CO" sz="3000" b="1" dirty="0"/>
              <a:t>Karl Marx. (1975). Manuscritos económico - filosóficos de 1844. España: Ediciones Grijalbo, S.A</a:t>
            </a:r>
            <a:r>
              <a:rPr lang="es-CO" sz="3000" b="1" dirty="0" smtClean="0"/>
              <a:t>.</a:t>
            </a:r>
            <a:endParaRPr lang="es-CO" sz="3000" b="1" dirty="0"/>
          </a:p>
        </p:txBody>
      </p:sp>
    </p:spTree>
    <p:extLst>
      <p:ext uri="{BB962C8B-B14F-4D97-AF65-F5344CB8AC3E}">
        <p14:creationId xmlns:p14="http://schemas.microsoft.com/office/powerpoint/2010/main" val="1237824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755576" y="3501008"/>
            <a:ext cx="7632848" cy="2160240"/>
          </a:xfrm>
        </p:spPr>
        <p:txBody>
          <a:bodyPr>
            <a:noAutofit/>
          </a:bodyPr>
          <a:lstStyle/>
          <a:p>
            <a:pPr algn="just"/>
            <a:r>
              <a:rPr lang="es-CO" sz="3200" b="1" i="1" dirty="0" smtClean="0">
                <a:solidFill>
                  <a:schemeClr val="tx1"/>
                </a:solidFill>
                <a:latin typeface="Imprint MT Shadow" pitchFamily="82" charset="0"/>
              </a:rPr>
              <a:t>Está determinado por la lucha antagónica entre el capitalista y el obrero. El primero triunfa debido a que puede sostenerse más tiempo sin el obrero que este sin aquel.</a:t>
            </a:r>
          </a:p>
        </p:txBody>
      </p:sp>
      <p:sp>
        <p:nvSpPr>
          <p:cNvPr id="3" name="2 Título"/>
          <p:cNvSpPr>
            <a:spLocks noGrp="1"/>
          </p:cNvSpPr>
          <p:nvPr>
            <p:ph type="ctrTitle"/>
          </p:nvPr>
        </p:nvSpPr>
        <p:spPr/>
        <p:txBody>
          <a:bodyPr>
            <a:normAutofit/>
          </a:bodyPr>
          <a:lstStyle/>
          <a:p>
            <a:r>
              <a:rPr lang="es-CO" sz="5400" b="1" i="1" dirty="0" smtClean="0">
                <a:solidFill>
                  <a:schemeClr val="tx1"/>
                </a:solidFill>
                <a:latin typeface="Imprint MT Shadow" pitchFamily="82" charset="0"/>
              </a:rPr>
              <a:t>EL SALARIO</a:t>
            </a:r>
            <a:endParaRPr lang="es-CO" sz="5400" b="1" i="1" dirty="0">
              <a:solidFill>
                <a:schemeClr val="tx1"/>
              </a:solidFill>
              <a:latin typeface="Imprint MT Shadow" pitchFamily="82" charset="0"/>
            </a:endParaRPr>
          </a:p>
        </p:txBody>
      </p:sp>
      <p:sp>
        <p:nvSpPr>
          <p:cNvPr id="4" name="3 CuadroTexto"/>
          <p:cNvSpPr txBox="1"/>
          <p:nvPr/>
        </p:nvSpPr>
        <p:spPr>
          <a:xfrm>
            <a:off x="755576" y="5877272"/>
            <a:ext cx="7632848" cy="1077218"/>
          </a:xfrm>
          <a:prstGeom prst="rect">
            <a:avLst/>
          </a:prstGeom>
          <a:noFill/>
        </p:spPr>
        <p:txBody>
          <a:bodyPr wrap="square" rtlCol="0">
            <a:spAutoFit/>
          </a:bodyPr>
          <a:lstStyle/>
          <a:p>
            <a:pPr algn="ctr"/>
            <a:r>
              <a:rPr lang="es-CO" sz="3200" b="1" i="1" dirty="0">
                <a:latin typeface="Imprint MT Shadow" pitchFamily="82" charset="0"/>
              </a:rPr>
              <a:t>(Marx, 1975)</a:t>
            </a:r>
          </a:p>
          <a:p>
            <a:endParaRPr lang="es-CO" sz="3200" dirty="0"/>
          </a:p>
        </p:txBody>
      </p:sp>
    </p:spTree>
    <p:extLst>
      <p:ext uri="{BB962C8B-B14F-4D97-AF65-F5344CB8AC3E}">
        <p14:creationId xmlns:p14="http://schemas.microsoft.com/office/powerpoint/2010/main" val="3615397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83568" y="2420888"/>
            <a:ext cx="7772400" cy="3096344"/>
          </a:xfrm>
        </p:spPr>
        <p:txBody>
          <a:bodyPr>
            <a:normAutofit/>
          </a:bodyPr>
          <a:lstStyle/>
          <a:p>
            <a:pPr marL="0" indent="0" algn="just">
              <a:buNone/>
            </a:pPr>
            <a:r>
              <a:rPr lang="es-CO" sz="3200" i="1" dirty="0" smtClean="0">
                <a:latin typeface="Browallia New" pitchFamily="34" charset="-34"/>
                <a:cs typeface="Browallia New" pitchFamily="34" charset="-34"/>
              </a:rPr>
              <a:t>«El limite mínimo del salario y el único necesario es la subsistencia del obrero mientras trabaja y, además, la posibilidad de sostener una familia y e que la especie obrera no perezca.» (Marx, 1975)</a:t>
            </a:r>
            <a:endParaRPr lang="es-CO" sz="3200" i="1" dirty="0">
              <a:latin typeface="Browallia New" pitchFamily="34" charset="-34"/>
              <a:cs typeface="Browallia New" pitchFamily="34" charset="-34"/>
            </a:endParaRPr>
          </a:p>
        </p:txBody>
      </p:sp>
    </p:spTree>
    <p:extLst>
      <p:ext uri="{BB962C8B-B14F-4D97-AF65-F5344CB8AC3E}">
        <p14:creationId xmlns:p14="http://schemas.microsoft.com/office/powerpoint/2010/main" val="3068711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83568" y="1196752"/>
            <a:ext cx="7772400" cy="4572000"/>
          </a:xfrm>
        </p:spPr>
        <p:txBody>
          <a:bodyPr>
            <a:normAutofit/>
          </a:bodyPr>
          <a:lstStyle/>
          <a:p>
            <a:pPr marL="0" indent="0" algn="just">
              <a:buNone/>
            </a:pPr>
            <a:r>
              <a:rPr lang="es-CO" sz="2800" i="1" dirty="0">
                <a:latin typeface="Browallia New" pitchFamily="34" charset="-34"/>
                <a:cs typeface="Browallia New" pitchFamily="34" charset="-34"/>
              </a:rPr>
              <a:t>Desde el punto de vista económico, una sociedad puede estar en descenso, </a:t>
            </a:r>
            <a:r>
              <a:rPr lang="es-CO" sz="2800" i="1" dirty="0" smtClean="0">
                <a:latin typeface="Browallia New" pitchFamily="34" charset="-34"/>
                <a:cs typeface="Browallia New" pitchFamily="34" charset="-34"/>
              </a:rPr>
              <a:t>en ascenso </a:t>
            </a:r>
            <a:r>
              <a:rPr lang="es-CO" sz="2800" i="1" dirty="0">
                <a:latin typeface="Browallia New" pitchFamily="34" charset="-34"/>
                <a:cs typeface="Browallia New" pitchFamily="34" charset="-34"/>
              </a:rPr>
              <a:t>o en plenitud. </a:t>
            </a:r>
            <a:endParaRPr lang="es-CO" sz="2800" i="1" dirty="0" smtClean="0">
              <a:latin typeface="Browallia New" pitchFamily="34" charset="-34"/>
              <a:cs typeface="Browallia New" pitchFamily="34" charset="-34"/>
            </a:endParaRPr>
          </a:p>
          <a:p>
            <a:pPr marL="0" indent="0" algn="just">
              <a:buNone/>
            </a:pPr>
            <a:r>
              <a:rPr lang="es-CO" sz="2800" i="1" dirty="0" smtClean="0">
                <a:latin typeface="Browallia New" pitchFamily="34" charset="-34"/>
                <a:cs typeface="Browallia New" pitchFamily="34" charset="-34"/>
              </a:rPr>
              <a:t>En </a:t>
            </a:r>
            <a:r>
              <a:rPr lang="es-CO" sz="2800" i="1" dirty="0">
                <a:latin typeface="Browallia New" pitchFamily="34" charset="-34"/>
                <a:cs typeface="Browallia New" pitchFamily="34" charset="-34"/>
              </a:rPr>
              <a:t>el primer caso, se empobrece; en el segundo, se </a:t>
            </a:r>
            <a:r>
              <a:rPr lang="es-CO" sz="2800" i="1" dirty="0" smtClean="0">
                <a:latin typeface="Browallia New" pitchFamily="34" charset="-34"/>
                <a:cs typeface="Browallia New" pitchFamily="34" charset="-34"/>
              </a:rPr>
              <a:t>enriquece; y </a:t>
            </a:r>
            <a:r>
              <a:rPr lang="es-CO" sz="2800" i="1" dirty="0">
                <a:latin typeface="Browallia New" pitchFamily="34" charset="-34"/>
                <a:cs typeface="Browallia New" pitchFamily="34" charset="-34"/>
              </a:rPr>
              <a:t>en el tercero, está en el máximo estado de riqueza, es decir, de </a:t>
            </a:r>
            <a:r>
              <a:rPr lang="es-CO" sz="2800" i="1" dirty="0" smtClean="0">
                <a:latin typeface="Browallia New" pitchFamily="34" charset="-34"/>
                <a:cs typeface="Browallia New" pitchFamily="34" charset="-34"/>
              </a:rPr>
              <a:t>optimización de los </a:t>
            </a:r>
            <a:r>
              <a:rPr lang="es-CO" sz="2800" i="1" dirty="0">
                <a:latin typeface="Browallia New" pitchFamily="34" charset="-34"/>
                <a:cs typeface="Browallia New" pitchFamily="34" charset="-34"/>
              </a:rPr>
              <a:t>recursos. En cualquiera de estos tres casos, al </a:t>
            </a:r>
            <a:r>
              <a:rPr lang="es-CO" sz="2800" i="1" dirty="0" smtClean="0">
                <a:latin typeface="Browallia New" pitchFamily="34" charset="-34"/>
                <a:cs typeface="Browallia New" pitchFamily="34" charset="-34"/>
              </a:rPr>
              <a:t>obrero </a:t>
            </a:r>
            <a:r>
              <a:rPr lang="es-CO" sz="2800" i="1" dirty="0">
                <a:latin typeface="Browallia New" pitchFamily="34" charset="-34"/>
                <a:cs typeface="Browallia New" pitchFamily="34" charset="-34"/>
              </a:rPr>
              <a:t>le toca la </a:t>
            </a:r>
            <a:r>
              <a:rPr lang="es-CO" sz="2800" i="1" dirty="0" smtClean="0">
                <a:latin typeface="Browallia New" pitchFamily="34" charset="-34"/>
                <a:cs typeface="Browallia New" pitchFamily="34" charset="-34"/>
              </a:rPr>
              <a:t>peor parte</a:t>
            </a:r>
            <a:r>
              <a:rPr lang="es-CO" sz="2800" i="1" dirty="0">
                <a:latin typeface="Browallia New" pitchFamily="34" charset="-34"/>
                <a:cs typeface="Browallia New" pitchFamily="34" charset="-34"/>
              </a:rPr>
              <a:t>. Así pues, el </a:t>
            </a:r>
            <a:r>
              <a:rPr lang="es-CO" sz="2800" i="1" dirty="0" smtClean="0">
                <a:latin typeface="Browallia New" pitchFamily="34" charset="-34"/>
                <a:cs typeface="Browallia New" pitchFamily="34" charset="-34"/>
              </a:rPr>
              <a:t>asalariado </a:t>
            </a:r>
            <a:r>
              <a:rPr lang="es-CO" sz="2800" i="1" dirty="0">
                <a:latin typeface="Browallia New" pitchFamily="34" charset="-34"/>
                <a:cs typeface="Browallia New" pitchFamily="34" charset="-34"/>
              </a:rPr>
              <a:t>siempre pierde</a:t>
            </a:r>
            <a:r>
              <a:rPr lang="es-CO" sz="2800" i="1" dirty="0" smtClean="0">
                <a:latin typeface="Browallia New" pitchFamily="34" charset="-34"/>
                <a:cs typeface="Browallia New" pitchFamily="34" charset="-34"/>
              </a:rPr>
              <a:t>.</a:t>
            </a:r>
          </a:p>
          <a:p>
            <a:pPr marL="0" indent="0" algn="just">
              <a:buNone/>
            </a:pPr>
            <a:endParaRPr lang="es-CO" sz="2800" i="1" dirty="0">
              <a:latin typeface="Browallia New" pitchFamily="34" charset="-34"/>
              <a:cs typeface="Browallia New" pitchFamily="34" charset="-34"/>
            </a:endParaRPr>
          </a:p>
          <a:p>
            <a:pPr marL="0" indent="0" algn="just">
              <a:buNone/>
            </a:pPr>
            <a:r>
              <a:rPr lang="es-CO" sz="2800" i="1" dirty="0" smtClean="0">
                <a:latin typeface="Browallia New" pitchFamily="34" charset="-34"/>
                <a:cs typeface="Browallia New" pitchFamily="34" charset="-34"/>
              </a:rPr>
              <a:t>«El capitalismo no es más que la prostitución de la clase no propietaria, bajo todas sus formas.» </a:t>
            </a:r>
            <a:r>
              <a:rPr lang="es-CO" sz="2800" i="1" dirty="0">
                <a:latin typeface="Browallia New" pitchFamily="34" charset="-34"/>
                <a:cs typeface="Browallia New" pitchFamily="34" charset="-34"/>
              </a:rPr>
              <a:t>(Marx, 1975)</a:t>
            </a:r>
          </a:p>
          <a:p>
            <a:pPr marL="0" indent="0" algn="just">
              <a:buNone/>
            </a:pPr>
            <a:endParaRPr lang="es-CO" sz="2800" i="1" dirty="0">
              <a:latin typeface="Browallia New" pitchFamily="34" charset="-34"/>
              <a:cs typeface="Browallia New" pitchFamily="34" charset="-34"/>
            </a:endParaRPr>
          </a:p>
        </p:txBody>
      </p:sp>
    </p:spTree>
    <p:extLst>
      <p:ext uri="{BB962C8B-B14F-4D97-AF65-F5344CB8AC3E}">
        <p14:creationId xmlns:p14="http://schemas.microsoft.com/office/powerpoint/2010/main" val="3974653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11560" y="1988840"/>
            <a:ext cx="7772400" cy="3061320"/>
          </a:xfrm>
        </p:spPr>
        <p:txBody>
          <a:bodyPr>
            <a:normAutofit/>
          </a:bodyPr>
          <a:lstStyle/>
          <a:p>
            <a:pPr marL="0" indent="0" algn="just">
              <a:buNone/>
            </a:pPr>
            <a:r>
              <a:rPr lang="es-CO" sz="2800" dirty="0" smtClean="0">
                <a:latin typeface="Browallia New" pitchFamily="34" charset="-34"/>
                <a:cs typeface="Browallia New" pitchFamily="34" charset="-34"/>
              </a:rPr>
              <a:t>«El proletariado no siente por sus jefes ni devoción ni gratitud;  los jefes no se hallan unidos a sus subordinados por ningún sentimiento de benevolencia; no se conocen los unos a los otros como seres humanos, sino solamente como instrumentos de producción destinados a aportar lo mas que pueda y a originar los menores costos posibles.»</a:t>
            </a:r>
            <a:endParaRPr lang="es-CO" sz="2800" dirty="0">
              <a:latin typeface="Browallia New" pitchFamily="34" charset="-34"/>
              <a:cs typeface="Browallia New" pitchFamily="34" charset="-34"/>
            </a:endParaRPr>
          </a:p>
        </p:txBody>
      </p:sp>
    </p:spTree>
    <p:extLst>
      <p:ext uri="{BB962C8B-B14F-4D97-AF65-F5344CB8AC3E}">
        <p14:creationId xmlns:p14="http://schemas.microsoft.com/office/powerpoint/2010/main" val="1174608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188640"/>
            <a:ext cx="5363222" cy="6567211"/>
          </a:xfrm>
          <a:prstGeom prst="rect">
            <a:avLst/>
          </a:prstGeom>
        </p:spPr>
      </p:pic>
    </p:spTree>
    <p:extLst>
      <p:ext uri="{BB962C8B-B14F-4D97-AF65-F5344CB8AC3E}">
        <p14:creationId xmlns:p14="http://schemas.microsoft.com/office/powerpoint/2010/main" val="2850305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295400" y="3200400"/>
            <a:ext cx="6400800" cy="3180928"/>
          </a:xfrm>
        </p:spPr>
        <p:txBody>
          <a:bodyPr>
            <a:normAutofit/>
          </a:bodyPr>
          <a:lstStyle/>
          <a:p>
            <a:pPr algn="r"/>
            <a:r>
              <a:rPr lang="es-CO" sz="3600" b="1" i="1" dirty="0">
                <a:solidFill>
                  <a:schemeClr val="tx1"/>
                </a:solidFill>
                <a:latin typeface="Imprint MT Shadow" pitchFamily="82" charset="0"/>
              </a:rPr>
              <a:t>Conceptos:</a:t>
            </a:r>
            <a:br>
              <a:rPr lang="es-CO" sz="3600" b="1" i="1" dirty="0">
                <a:solidFill>
                  <a:schemeClr val="tx1"/>
                </a:solidFill>
                <a:latin typeface="Imprint MT Shadow" pitchFamily="82" charset="0"/>
              </a:rPr>
            </a:br>
            <a:r>
              <a:rPr lang="es-CO" sz="3600" b="1" i="1" dirty="0">
                <a:solidFill>
                  <a:schemeClr val="tx1"/>
                </a:solidFill>
                <a:latin typeface="Imprint MT Shadow" pitchFamily="82" charset="0"/>
              </a:rPr>
              <a:t>- </a:t>
            </a:r>
            <a:r>
              <a:rPr lang="es-CO" sz="3600" b="1" i="1" dirty="0">
                <a:solidFill>
                  <a:schemeClr val="tx1"/>
                </a:solidFill>
              </a:rPr>
              <a:t>Propiedad Privada y Comunismo</a:t>
            </a:r>
            <a:br>
              <a:rPr lang="es-CO" sz="3600" b="1" i="1" dirty="0">
                <a:solidFill>
                  <a:schemeClr val="tx1"/>
                </a:solidFill>
              </a:rPr>
            </a:br>
            <a:r>
              <a:rPr lang="es-CO" sz="3600" b="1" i="1" dirty="0">
                <a:solidFill>
                  <a:schemeClr val="tx1"/>
                </a:solidFill>
              </a:rPr>
              <a:t>- Trabajo</a:t>
            </a:r>
            <a:br>
              <a:rPr lang="es-CO" sz="3600" b="1" i="1" dirty="0">
                <a:solidFill>
                  <a:schemeClr val="tx1"/>
                </a:solidFill>
              </a:rPr>
            </a:br>
            <a:r>
              <a:rPr lang="es-CO" sz="3600" b="1" i="1" dirty="0">
                <a:solidFill>
                  <a:schemeClr val="tx1"/>
                </a:solidFill>
              </a:rPr>
              <a:t>- Dinero</a:t>
            </a:r>
            <a:br>
              <a:rPr lang="es-CO" sz="3600" b="1" i="1" dirty="0">
                <a:solidFill>
                  <a:schemeClr val="tx1"/>
                </a:solidFill>
              </a:rPr>
            </a:br>
            <a:r>
              <a:rPr lang="es-CO" sz="3600" b="1" i="1" dirty="0">
                <a:solidFill>
                  <a:schemeClr val="tx1"/>
                </a:solidFill>
              </a:rPr>
              <a:t>- Idealismo Hegeliano</a:t>
            </a:r>
            <a:endParaRPr lang="es-CO" sz="3600" b="1" dirty="0">
              <a:solidFill>
                <a:schemeClr val="tx1"/>
              </a:solidFill>
            </a:endParaRPr>
          </a:p>
        </p:txBody>
      </p:sp>
      <p:sp>
        <p:nvSpPr>
          <p:cNvPr id="3" name="2 Título"/>
          <p:cNvSpPr>
            <a:spLocks noGrp="1"/>
          </p:cNvSpPr>
          <p:nvPr>
            <p:ph type="ctrTitle"/>
          </p:nvPr>
        </p:nvSpPr>
        <p:spPr/>
        <p:txBody>
          <a:bodyPr>
            <a:normAutofit/>
          </a:bodyPr>
          <a:lstStyle/>
          <a:p>
            <a:r>
              <a:rPr lang="es-CO" b="1" i="1" dirty="0">
                <a:solidFill>
                  <a:schemeClr val="tx1"/>
                </a:solidFill>
                <a:latin typeface="Imprint MT Shadow" pitchFamily="82" charset="0"/>
              </a:rPr>
              <a:t>III </a:t>
            </a:r>
            <a:r>
              <a:rPr lang="es-CO" b="1" i="1" dirty="0" smtClean="0">
                <a:solidFill>
                  <a:schemeClr val="tx1"/>
                </a:solidFill>
                <a:latin typeface="Imprint MT Shadow" pitchFamily="82" charset="0"/>
              </a:rPr>
              <a:t>MANUSCRITO</a:t>
            </a:r>
            <a:r>
              <a:rPr lang="es-CO" i="1" dirty="0">
                <a:latin typeface="Imprint MT Shadow" pitchFamily="82" charset="0"/>
              </a:rPr>
              <a:t/>
            </a:r>
            <a:br>
              <a:rPr lang="es-CO" i="1" dirty="0">
                <a:latin typeface="Imprint MT Shadow" pitchFamily="82" charset="0"/>
              </a:rPr>
            </a:br>
            <a:endParaRPr lang="es-CO" dirty="0"/>
          </a:p>
        </p:txBody>
      </p:sp>
    </p:spTree>
    <p:extLst>
      <p:ext uri="{BB962C8B-B14F-4D97-AF65-F5344CB8AC3E}">
        <p14:creationId xmlns:p14="http://schemas.microsoft.com/office/powerpoint/2010/main" val="1686368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447800"/>
            <a:ext cx="8363272" cy="4572000"/>
          </a:xfrm>
        </p:spPr>
        <p:txBody>
          <a:bodyPr/>
          <a:lstStyle/>
          <a:p>
            <a:pPr marL="0" indent="0">
              <a:buNone/>
            </a:pPr>
            <a:r>
              <a:rPr lang="es-CO" dirty="0"/>
              <a:t>Karl Marx menciona que: </a:t>
            </a:r>
            <a:endParaRPr lang="es-CO" dirty="0" smtClean="0"/>
          </a:p>
          <a:p>
            <a:pPr marL="0" indent="0">
              <a:buNone/>
            </a:pPr>
            <a:endParaRPr lang="es-CO" dirty="0"/>
          </a:p>
          <a:p>
            <a:pPr marL="0" indent="0" algn="just">
              <a:buNone/>
            </a:pPr>
            <a:r>
              <a:rPr lang="es-CO" dirty="0">
                <a:latin typeface="Browallia New" pitchFamily="34" charset="-34"/>
                <a:cs typeface="Browallia New" pitchFamily="34" charset="-34"/>
              </a:rPr>
              <a:t>«</a:t>
            </a:r>
            <a:r>
              <a:rPr lang="es-CO" i="1" dirty="0">
                <a:latin typeface="Browallia New" pitchFamily="34" charset="-34"/>
                <a:cs typeface="Browallia New" pitchFamily="34" charset="-34"/>
              </a:rPr>
              <a:t>La esencia subjetiva de la propiedad privada, la propiedad privada como actividad para sí, como sujeto, como persona, es el trabajo. Y que no se considera a la propiedad privada meramente como una condición externa al hombre, ya que puede ser considerada como un producto del dinamismo y del desarrollo reales de la propiedad privada, un producto de la industria moderna y una fuerza que ha acelerado y elogiado el dinamismo y el desarrollo de la industria y la ha convertido en un poder en el dominio de la conciencia»</a:t>
            </a:r>
          </a:p>
          <a:p>
            <a:endParaRPr lang="es-CO" dirty="0"/>
          </a:p>
        </p:txBody>
      </p:sp>
    </p:spTree>
    <p:extLst>
      <p:ext uri="{BB962C8B-B14F-4D97-AF65-F5344CB8AC3E}">
        <p14:creationId xmlns:p14="http://schemas.microsoft.com/office/powerpoint/2010/main" val="14272841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TotalTime>
  <Words>1056</Words>
  <Application>Microsoft Office PowerPoint</Application>
  <PresentationFormat>Presentación en pantalla (4:3)</PresentationFormat>
  <Paragraphs>54</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Equidad</vt:lpstr>
      <vt:lpstr>Manuscritos económico – filosóficos de 1844.</vt:lpstr>
      <vt:lpstr>Presentación de PowerPoint</vt:lpstr>
      <vt:lpstr>EL SALARIO</vt:lpstr>
      <vt:lpstr>Presentación de PowerPoint</vt:lpstr>
      <vt:lpstr>Presentación de PowerPoint</vt:lpstr>
      <vt:lpstr>Presentación de PowerPoint</vt:lpstr>
      <vt:lpstr>Presentación de PowerPoint</vt:lpstr>
      <vt:lpstr>III MANUSCRITO </vt:lpstr>
      <vt:lpstr>Presentación de PowerPoint</vt:lpstr>
      <vt:lpstr>Presentación de PowerPoint</vt:lpstr>
      <vt:lpstr>Presentación de PowerPoint</vt:lpstr>
      <vt:lpstr>Karl Marx y Friedrich Hegel…</vt:lpstr>
      <vt:lpstr>Presentación de PowerPoint</vt:lpstr>
      <vt:lpstr>Necesidad producción y división del trabajo </vt:lpstr>
      <vt:lpstr> </vt:lpstr>
      <vt:lpstr>Presentación de PowerPoint</vt:lpstr>
      <vt:lpstr>Presentación de PowerPoint</vt:lpstr>
      <vt:lpstr>Factores que debemos tomar en consideración (según Marx)</vt:lpstr>
      <vt:lpstr>Presentación de PowerPoint</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18</cp:revision>
  <dcterms:created xsi:type="dcterms:W3CDTF">2014-09-23T04:24:18Z</dcterms:created>
  <dcterms:modified xsi:type="dcterms:W3CDTF">2014-09-24T02:22:32Z</dcterms:modified>
</cp:coreProperties>
</file>